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1" r:id="rId17"/>
    <p:sldId id="276" r:id="rId18"/>
    <p:sldId id="272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4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295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93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87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76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41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191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946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21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7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36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576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352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FCA2BB-A6AC-4713-B7E8-7642F5D29F66}" type="datetimeFigureOut">
              <a:rPr lang="zh-CN" altLang="en-US" smtClean="0"/>
              <a:t>2016/9/26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0ECEE6-36E4-45C8-A7CD-53A0FA66A5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534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w3school.com.cn/jsref/jsref_cos.asp" TargetMode="External"/><Relationship Id="rId13" Type="http://schemas.openxmlformats.org/officeDocument/2006/relationships/hyperlink" Target="http://www.w3school.com.cn/jsref/jsref_min.asp" TargetMode="External"/><Relationship Id="rId18" Type="http://schemas.openxmlformats.org/officeDocument/2006/relationships/hyperlink" Target="http://www.w3school.com.cn/jsref/jsref_sqrt.asp" TargetMode="External"/><Relationship Id="rId3" Type="http://schemas.openxmlformats.org/officeDocument/2006/relationships/hyperlink" Target="http://www.w3school.com.cn/jsref/jsref_acos.asp" TargetMode="External"/><Relationship Id="rId21" Type="http://schemas.openxmlformats.org/officeDocument/2006/relationships/hyperlink" Target="http://www.w3school.com.cn/jsref/jsref_valueof_math.asp" TargetMode="External"/><Relationship Id="rId7" Type="http://schemas.openxmlformats.org/officeDocument/2006/relationships/hyperlink" Target="http://www.w3school.com.cn/jsref/jsref_ceil.asp" TargetMode="External"/><Relationship Id="rId12" Type="http://schemas.openxmlformats.org/officeDocument/2006/relationships/hyperlink" Target="http://www.w3school.com.cn/jsref/jsref_max.asp" TargetMode="External"/><Relationship Id="rId17" Type="http://schemas.openxmlformats.org/officeDocument/2006/relationships/hyperlink" Target="http://www.w3school.com.cn/jsref/jsref_sin.asp" TargetMode="External"/><Relationship Id="rId2" Type="http://schemas.openxmlformats.org/officeDocument/2006/relationships/hyperlink" Target="http://www.w3school.com.cn/jsref/jsref_abs.asp" TargetMode="External"/><Relationship Id="rId16" Type="http://schemas.openxmlformats.org/officeDocument/2006/relationships/hyperlink" Target="http://www.w3school.com.cn/jsref/jsref_round.asp" TargetMode="External"/><Relationship Id="rId20" Type="http://schemas.openxmlformats.org/officeDocument/2006/relationships/hyperlink" Target="http://www.w3school.com.cn/jsref/jsref_tosource_math.asp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w3school.com.cn/jsref/jsref_atan2.asp" TargetMode="External"/><Relationship Id="rId11" Type="http://schemas.openxmlformats.org/officeDocument/2006/relationships/hyperlink" Target="http://www.w3school.com.cn/jsref/jsref_log.asp" TargetMode="External"/><Relationship Id="rId5" Type="http://schemas.openxmlformats.org/officeDocument/2006/relationships/hyperlink" Target="http://www.w3school.com.cn/jsref/jsref_atan.asp" TargetMode="External"/><Relationship Id="rId15" Type="http://schemas.openxmlformats.org/officeDocument/2006/relationships/hyperlink" Target="http://www.w3school.com.cn/jsref/jsref_random.asp" TargetMode="External"/><Relationship Id="rId10" Type="http://schemas.openxmlformats.org/officeDocument/2006/relationships/hyperlink" Target="http://www.w3school.com.cn/jsref/jsref_floor.asp" TargetMode="External"/><Relationship Id="rId19" Type="http://schemas.openxmlformats.org/officeDocument/2006/relationships/hyperlink" Target="http://www.w3school.com.cn/jsref/jsref_tan.asp" TargetMode="External"/><Relationship Id="rId4" Type="http://schemas.openxmlformats.org/officeDocument/2006/relationships/hyperlink" Target="http://www.w3school.com.cn/jsref/jsref_asin.asp" TargetMode="External"/><Relationship Id="rId9" Type="http://schemas.openxmlformats.org/officeDocument/2006/relationships/hyperlink" Target="http://www.w3school.com.cn/jsref/jsref_exp.asp" TargetMode="External"/><Relationship Id="rId14" Type="http://schemas.openxmlformats.org/officeDocument/2006/relationships/hyperlink" Target="http://www.w3school.com.cn/jsref/jsref_pow.as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8.w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1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3.w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7.jpeg"/><Relationship Id="rId4" Type="http://schemas.openxmlformats.org/officeDocument/2006/relationships/image" Target="../media/image36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6.wmf"/><Relationship Id="rId4" Type="http://schemas.openxmlformats.org/officeDocument/2006/relationships/oleObject" Target="../embeddings/oleObject9.bin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44.jpe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3.wmf"/><Relationship Id="rId4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0.wmf"/><Relationship Id="rId9" Type="http://schemas.openxmlformats.org/officeDocument/2006/relationships/image" Target="../media/image48.jpe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3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计算机辅助机械设计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第二章 数表处理</a:t>
            </a:r>
          </a:p>
        </p:txBody>
      </p:sp>
    </p:spTree>
    <p:extLst>
      <p:ext uri="{BB962C8B-B14F-4D97-AF65-F5344CB8AC3E}">
        <p14:creationId xmlns:p14="http://schemas.microsoft.com/office/powerpoint/2010/main" val="310751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中对一维数组的遍历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66354" y="1628503"/>
            <a:ext cx="6905897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普通遍历：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data = [6, 8, 10, 12, 14, 16, 18, 20, 22, 25, 28, 32, 36, 40, 45, 50, 56, 63, 70, 80, 90, 100, 110, 125, 140, 160, 180, 200, 220, 250, 280, 320, 360, 400, 450, 500 ];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for(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= 0;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&lt; </a:t>
            </a:r>
            <a:r>
              <a:rPr lang="en-US" altLang="zh-CN" dirty="0" err="1">
                <a:latin typeface="Consolas" panose="020B0609020204030204" pitchFamily="49" charset="0"/>
              </a:rPr>
              <a:t>data.length</a:t>
            </a:r>
            <a:r>
              <a:rPr lang="en-US" altLang="zh-CN" dirty="0"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++){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latin typeface="Consolas" panose="020B0609020204030204" pitchFamily="49" charset="0"/>
              </a:rPr>
              <a:t>document.write</a:t>
            </a:r>
            <a:r>
              <a:rPr lang="en-US" altLang="zh-CN" dirty="0">
                <a:latin typeface="Consolas" panose="020B0609020204030204" pitchFamily="49" charset="0"/>
              </a:rPr>
              <a:t>(data[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6354" y="4275909"/>
            <a:ext cx="6905897" cy="258532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另一种遍历：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data = [6, 8, 10, 12, 14, 16, 18, 20, 22, 25, 28, 32, 36, 40, 45, 50, 56, 63, 70, 80, 90, 100, 110, 125, 140, 160, 180, 200, 220, 250, 280, 320, 360, 400, 450, 500 ];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for(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 in data){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latin typeface="Consolas" panose="020B0609020204030204" pitchFamily="49" charset="0"/>
              </a:rPr>
              <a:t>document.write</a:t>
            </a:r>
            <a:r>
              <a:rPr lang="en-US" altLang="zh-CN" dirty="0">
                <a:latin typeface="Consolas" panose="020B0609020204030204" pitchFamily="49" charset="0"/>
              </a:rPr>
              <a:t>(data[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904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中对数值数组进行排序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8650" y="1593669"/>
            <a:ext cx="8018961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data = [10, 90, 3, 11, 27, 100,15];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data.sort</a:t>
            </a:r>
            <a:r>
              <a:rPr lang="en-US" altLang="zh-CN" dirty="0">
                <a:latin typeface="Consolas" panose="020B0609020204030204" pitchFamily="49" charset="0"/>
              </a:rPr>
              <a:t>(function(</a:t>
            </a:r>
            <a:r>
              <a:rPr lang="en-US" altLang="zh-CN" dirty="0" err="1">
                <a:latin typeface="Consolas" panose="020B0609020204030204" pitchFamily="49" charset="0"/>
              </a:rPr>
              <a:t>a,b</a:t>
            </a:r>
            <a:r>
              <a:rPr lang="en-US" altLang="zh-CN" dirty="0">
                <a:latin typeface="Consolas" panose="020B0609020204030204" pitchFamily="49" charset="0"/>
              </a:rPr>
              <a:t>){return a-b;}); //</a:t>
            </a:r>
            <a:r>
              <a:rPr lang="zh-CN" altLang="en-US" dirty="0">
                <a:latin typeface="Consolas" panose="020B0609020204030204" pitchFamily="49" charset="0"/>
              </a:rPr>
              <a:t>从小到大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data.sort</a:t>
            </a:r>
            <a:r>
              <a:rPr lang="en-US" altLang="zh-CN" dirty="0">
                <a:latin typeface="Consolas" panose="020B0609020204030204" pitchFamily="49" charset="0"/>
              </a:rPr>
              <a:t>(function(</a:t>
            </a:r>
            <a:r>
              <a:rPr lang="en-US" altLang="zh-CN" dirty="0" err="1">
                <a:latin typeface="Consolas" panose="020B0609020204030204" pitchFamily="49" charset="0"/>
              </a:rPr>
              <a:t>a,b</a:t>
            </a:r>
            <a:r>
              <a:rPr lang="en-US" altLang="zh-CN" dirty="0">
                <a:latin typeface="Consolas" panose="020B0609020204030204" pitchFamily="49" charset="0"/>
              </a:rPr>
              <a:t>){return b-a;}); //</a:t>
            </a:r>
            <a:r>
              <a:rPr lang="zh-CN" altLang="en-US" dirty="0">
                <a:latin typeface="Consolas" panose="020B0609020204030204" pitchFamily="49" charset="0"/>
              </a:rPr>
              <a:t>从大到小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 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331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单行表非函数规则表处理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99360" y="1690689"/>
            <a:ext cx="41452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、用数组保存非函数规则数表；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、循环遍历数组；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、判断每一个元素是否满足要求，如果满足则退出循环。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注意事项：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、注意一般把非函数表进行按照从小到大的排序处理；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、遍历数组的时候，查找满足所需数值的时候，是找到排好序的第一个比查找值大的元素，然后再根据要求确定是哪一个元素。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6016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2-1 </a:t>
            </a:r>
            <a:r>
              <a:rPr lang="zh-CN" altLang="en-US" dirty="0"/>
              <a:t>标准平键长度查询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6282"/>
            <a:ext cx="9144000" cy="42854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8046" y="5773783"/>
            <a:ext cx="7071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要求：输入轮毂长度</a:t>
            </a:r>
            <a:r>
              <a:rPr lang="en-US" altLang="zh-CN" dirty="0"/>
              <a:t>B</a:t>
            </a:r>
            <a:r>
              <a:rPr lang="zh-CN" altLang="en-US" dirty="0"/>
              <a:t>，查出标准平键长度</a:t>
            </a:r>
            <a:r>
              <a:rPr lang="en-US" altLang="zh-CN" dirty="0"/>
              <a:t>L</a:t>
            </a:r>
          </a:p>
          <a:p>
            <a:r>
              <a:rPr lang="zh-CN" altLang="en-US" dirty="0"/>
              <a:t>条件：</a:t>
            </a:r>
            <a:r>
              <a:rPr lang="en-US" altLang="zh-CN" dirty="0"/>
              <a:t>L </a:t>
            </a:r>
            <a:r>
              <a:rPr lang="zh-CN" altLang="en-US" dirty="0"/>
              <a:t>≤ </a:t>
            </a:r>
            <a:r>
              <a:rPr lang="en-US" altLang="zh-CN" dirty="0"/>
              <a:t>B-5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889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9338" y="365127"/>
            <a:ext cx="1314994" cy="427354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流程：</a:t>
            </a:r>
          </a:p>
        </p:txBody>
      </p:sp>
      <p:sp>
        <p:nvSpPr>
          <p:cNvPr id="3" name="流程图: 过程 2"/>
          <p:cNvSpPr/>
          <p:nvPr/>
        </p:nvSpPr>
        <p:spPr>
          <a:xfrm>
            <a:off x="2338250" y="109230"/>
            <a:ext cx="2769325" cy="52251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初始化数组</a:t>
            </a:r>
            <a:r>
              <a:rPr lang="en-US" altLang="zh-CN" dirty="0"/>
              <a:t>data</a:t>
            </a:r>
            <a:endParaRPr lang="zh-CN" altLang="en-US" dirty="0"/>
          </a:p>
        </p:txBody>
      </p:sp>
      <p:sp>
        <p:nvSpPr>
          <p:cNvPr id="4" name="流程图: 过程 3"/>
          <p:cNvSpPr/>
          <p:nvPr/>
        </p:nvSpPr>
        <p:spPr>
          <a:xfrm>
            <a:off x="2817220" y="1431780"/>
            <a:ext cx="1811383" cy="531222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循环变量</a:t>
            </a:r>
            <a:r>
              <a:rPr lang="en-US" altLang="zh-CN" dirty="0" err="1"/>
              <a:t>i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5" name="流程图: 决策 4"/>
          <p:cNvSpPr/>
          <p:nvPr/>
        </p:nvSpPr>
        <p:spPr>
          <a:xfrm>
            <a:off x="2216328" y="2272812"/>
            <a:ext cx="3013165" cy="774429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/>
              <a:t>i</a:t>
            </a:r>
            <a:r>
              <a:rPr lang="en-US" altLang="zh-CN" dirty="0"/>
              <a:t> &lt;</a:t>
            </a:r>
            <a:r>
              <a:rPr lang="en-US" altLang="zh-CN" dirty="0" err="1"/>
              <a:t>data.length</a:t>
            </a:r>
            <a:endParaRPr lang="en-US" altLang="zh-CN" dirty="0"/>
          </a:p>
          <a:p>
            <a:pPr algn="ctr"/>
            <a:r>
              <a:rPr lang="en-US" altLang="zh-CN" dirty="0"/>
              <a:t>? </a:t>
            </a:r>
            <a:endParaRPr lang="zh-CN" altLang="en-US" dirty="0"/>
          </a:p>
        </p:txBody>
      </p:sp>
      <p:sp>
        <p:nvSpPr>
          <p:cNvPr id="6" name="流程图: 数据 5"/>
          <p:cNvSpPr/>
          <p:nvPr/>
        </p:nvSpPr>
        <p:spPr>
          <a:xfrm>
            <a:off x="2229393" y="813471"/>
            <a:ext cx="2987040" cy="400594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输入轮毂宽度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8" name="流程图: 过程 7"/>
          <p:cNvSpPr/>
          <p:nvPr/>
        </p:nvSpPr>
        <p:spPr>
          <a:xfrm>
            <a:off x="2142307" y="3408964"/>
            <a:ext cx="3161212" cy="644434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临时长度</a:t>
            </a:r>
            <a:r>
              <a:rPr lang="en-US" altLang="zh-CN" dirty="0"/>
              <a:t>L = data[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endParaRPr lang="zh-CN" altLang="en-US" dirty="0"/>
          </a:p>
        </p:txBody>
      </p:sp>
      <p:sp>
        <p:nvSpPr>
          <p:cNvPr id="9" name="流程图: 决策 8"/>
          <p:cNvSpPr/>
          <p:nvPr/>
        </p:nvSpPr>
        <p:spPr>
          <a:xfrm>
            <a:off x="2142304" y="4336913"/>
            <a:ext cx="3161212" cy="566013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/>
              <a:t>L+5 &gt; B ?</a:t>
            </a:r>
            <a:endParaRPr lang="zh-CN" altLang="en-US" dirty="0"/>
          </a:p>
        </p:txBody>
      </p:sp>
      <p:sp>
        <p:nvSpPr>
          <p:cNvPr id="10" name="流程图: 决策 9"/>
          <p:cNvSpPr/>
          <p:nvPr/>
        </p:nvSpPr>
        <p:spPr>
          <a:xfrm>
            <a:off x="2277288" y="5186441"/>
            <a:ext cx="2891244" cy="444137"/>
          </a:xfrm>
          <a:prstGeom prst="flowChartDecis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/>
              <a:t>i</a:t>
            </a:r>
            <a:r>
              <a:rPr lang="en-US" altLang="zh-CN" dirty="0"/>
              <a:t> ===0 ?</a:t>
            </a:r>
            <a:endParaRPr lang="zh-CN" altLang="en-US" dirty="0"/>
          </a:p>
        </p:txBody>
      </p:sp>
      <p:sp>
        <p:nvSpPr>
          <p:cNvPr id="11" name="流程图: 数据 10"/>
          <p:cNvSpPr/>
          <p:nvPr/>
        </p:nvSpPr>
        <p:spPr>
          <a:xfrm>
            <a:off x="6548845" y="5368834"/>
            <a:ext cx="1541417" cy="687977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无法找到</a:t>
            </a:r>
          </a:p>
        </p:txBody>
      </p:sp>
      <p:sp>
        <p:nvSpPr>
          <p:cNvPr id="12" name="流程图: 数据 11"/>
          <p:cNvSpPr/>
          <p:nvPr/>
        </p:nvSpPr>
        <p:spPr>
          <a:xfrm>
            <a:off x="1972487" y="6056811"/>
            <a:ext cx="3500845" cy="613955"/>
          </a:xfrm>
          <a:prstGeom prst="flowChartInputOutp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/>
              <a:t>输出</a:t>
            </a:r>
            <a:r>
              <a:rPr lang="en-US" altLang="zh-CN" dirty="0"/>
              <a:t>L = data[i-1]</a:t>
            </a:r>
            <a:endParaRPr lang="zh-CN" altLang="en-US" dirty="0"/>
          </a:p>
        </p:txBody>
      </p:sp>
      <p:sp>
        <p:nvSpPr>
          <p:cNvPr id="13" name="流程图: 过程 12"/>
          <p:cNvSpPr/>
          <p:nvPr/>
        </p:nvSpPr>
        <p:spPr>
          <a:xfrm>
            <a:off x="507269" y="4389164"/>
            <a:ext cx="844732" cy="46151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err="1"/>
              <a:t>i</a:t>
            </a:r>
            <a:r>
              <a:rPr lang="en-US" altLang="zh-CN" dirty="0"/>
              <a:t>++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3" idx="2"/>
            <a:endCxn id="6" idx="1"/>
          </p:cNvCxnSpPr>
          <p:nvPr/>
        </p:nvCxnSpPr>
        <p:spPr>
          <a:xfrm>
            <a:off x="3722913" y="631744"/>
            <a:ext cx="0" cy="1817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4"/>
            <a:endCxn id="4" idx="0"/>
          </p:cNvCxnSpPr>
          <p:nvPr/>
        </p:nvCxnSpPr>
        <p:spPr>
          <a:xfrm flipH="1">
            <a:off x="3722912" y="1214065"/>
            <a:ext cx="1" cy="217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4" idx="2"/>
            <a:endCxn id="5" idx="0"/>
          </p:cNvCxnSpPr>
          <p:nvPr/>
        </p:nvCxnSpPr>
        <p:spPr>
          <a:xfrm flipH="1">
            <a:off x="3722911" y="1963002"/>
            <a:ext cx="1" cy="309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" idx="2"/>
            <a:endCxn id="8" idx="0"/>
          </p:cNvCxnSpPr>
          <p:nvPr/>
        </p:nvCxnSpPr>
        <p:spPr>
          <a:xfrm>
            <a:off x="3722911" y="3047241"/>
            <a:ext cx="2" cy="3617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8" idx="2"/>
            <a:endCxn id="9" idx="0"/>
          </p:cNvCxnSpPr>
          <p:nvPr/>
        </p:nvCxnSpPr>
        <p:spPr>
          <a:xfrm flipH="1">
            <a:off x="3722910" y="4053398"/>
            <a:ext cx="3" cy="28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2"/>
            <a:endCxn id="10" idx="0"/>
          </p:cNvCxnSpPr>
          <p:nvPr/>
        </p:nvCxnSpPr>
        <p:spPr>
          <a:xfrm>
            <a:off x="3722910" y="4902926"/>
            <a:ext cx="0" cy="283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0" idx="2"/>
            <a:endCxn id="12" idx="1"/>
          </p:cNvCxnSpPr>
          <p:nvPr/>
        </p:nvCxnSpPr>
        <p:spPr>
          <a:xfrm>
            <a:off x="3722910" y="5630578"/>
            <a:ext cx="0" cy="4262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/>
          <p:cNvCxnSpPr>
            <a:stCxn id="5" idx="3"/>
            <a:endCxn id="11" idx="1"/>
          </p:cNvCxnSpPr>
          <p:nvPr/>
        </p:nvCxnSpPr>
        <p:spPr>
          <a:xfrm>
            <a:off x="5229493" y="2660027"/>
            <a:ext cx="2090061" cy="2708807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>
            <a:stCxn id="10" idx="3"/>
            <a:endCxn id="11" idx="2"/>
          </p:cNvCxnSpPr>
          <p:nvPr/>
        </p:nvCxnSpPr>
        <p:spPr>
          <a:xfrm>
            <a:off x="5168532" y="5408510"/>
            <a:ext cx="1534455" cy="30431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1"/>
            <a:endCxn id="13" idx="3"/>
          </p:cNvCxnSpPr>
          <p:nvPr/>
        </p:nvCxnSpPr>
        <p:spPr>
          <a:xfrm flipH="1" flipV="1">
            <a:off x="1352001" y="4619919"/>
            <a:ext cx="790303" cy="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连接符: 肘形 43"/>
          <p:cNvCxnSpPr>
            <a:stCxn id="13" idx="0"/>
          </p:cNvCxnSpPr>
          <p:nvPr/>
        </p:nvCxnSpPr>
        <p:spPr>
          <a:xfrm rot="5400000" flipH="1" flipV="1">
            <a:off x="1190644" y="1856899"/>
            <a:ext cx="2271257" cy="2793274"/>
          </a:xfrm>
          <a:prstGeom prst="bentConnector2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5107575" y="2272812"/>
            <a:ext cx="61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3992877" y="3052304"/>
            <a:ext cx="8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3942795" y="4837731"/>
            <a:ext cx="8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160905" y="4969034"/>
            <a:ext cx="87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Yes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1724289" y="4181174"/>
            <a:ext cx="61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3047993" y="5632419"/>
            <a:ext cx="613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1515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212" y="310557"/>
            <a:ext cx="8908868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&lt;html </a:t>
            </a:r>
            <a:r>
              <a:rPr lang="en-US" altLang="zh-CN" sz="1600" dirty="0" err="1">
                <a:latin typeface="Consolas" panose="020B0609020204030204" pitchFamily="49" charset="0"/>
              </a:rPr>
              <a:t>lang</a:t>
            </a:r>
            <a:r>
              <a:rPr lang="en-US" altLang="zh-CN" sz="1600" dirty="0">
                <a:latin typeface="Consolas" panose="020B0609020204030204" pitchFamily="49" charset="0"/>
              </a:rPr>
              <a:t>="</a:t>
            </a:r>
            <a:r>
              <a:rPr lang="en-US" altLang="zh-CN" sz="1600" dirty="0" err="1">
                <a:latin typeface="Consolas" panose="020B0609020204030204" pitchFamily="49" charset="0"/>
              </a:rPr>
              <a:t>cn</a:t>
            </a:r>
            <a:r>
              <a:rPr lang="en-US" altLang="zh-CN" sz="1600" dirty="0">
                <a:latin typeface="Consolas" panose="020B0609020204030204" pitchFamily="49" charset="0"/>
              </a:rPr>
              <a:t>"&gt;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&lt;head&gt;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&lt;title&gt;</a:t>
            </a:r>
            <a:r>
              <a:rPr lang="zh-CN" altLang="en-US" sz="1600" dirty="0">
                <a:latin typeface="Consolas" panose="020B0609020204030204" pitchFamily="49" charset="0"/>
              </a:rPr>
              <a:t>平键的标准长度</a:t>
            </a:r>
            <a:r>
              <a:rPr lang="en-US" altLang="zh-CN" sz="1600" dirty="0">
                <a:latin typeface="Consolas" panose="020B0609020204030204" pitchFamily="49" charset="0"/>
              </a:rPr>
              <a:t>&lt;/title&gt;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&lt;link </a:t>
            </a:r>
            <a:r>
              <a:rPr lang="en-US" altLang="zh-CN" sz="1600" dirty="0" err="1">
                <a:latin typeface="Consolas" panose="020B0609020204030204" pitchFamily="49" charset="0"/>
              </a:rPr>
              <a:t>href</a:t>
            </a:r>
            <a:r>
              <a:rPr lang="en-US" altLang="zh-CN" sz="1600" dirty="0">
                <a:latin typeface="Consolas" panose="020B0609020204030204" pitchFamily="49" charset="0"/>
              </a:rPr>
              <a:t>="</a:t>
            </a:r>
            <a:r>
              <a:rPr lang="en-US" altLang="zh-CN" sz="1600" dirty="0" err="1">
                <a:latin typeface="Consolas" panose="020B0609020204030204" pitchFamily="49" charset="0"/>
              </a:rPr>
              <a:t>css</a:t>
            </a:r>
            <a:r>
              <a:rPr lang="en-US" altLang="zh-CN" sz="1600" dirty="0">
                <a:latin typeface="Consolas" panose="020B0609020204030204" pitchFamily="49" charset="0"/>
              </a:rPr>
              <a:t>/style.css" </a:t>
            </a:r>
            <a:r>
              <a:rPr lang="en-US" altLang="zh-CN" sz="1600" dirty="0" err="1">
                <a:latin typeface="Consolas" panose="020B0609020204030204" pitchFamily="49" charset="0"/>
              </a:rPr>
              <a:t>rel</a:t>
            </a:r>
            <a:r>
              <a:rPr lang="en-US" altLang="zh-CN" sz="1600" dirty="0">
                <a:latin typeface="Consolas" panose="020B0609020204030204" pitchFamily="49" charset="0"/>
              </a:rPr>
              <a:t>="stylesheet"&gt;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&lt;/head&gt;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&lt;body&gt;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&lt;h1&gt;</a:t>
            </a:r>
            <a:r>
              <a:rPr lang="zh-CN" altLang="en-US" sz="1600" dirty="0">
                <a:latin typeface="Consolas" panose="020B0609020204030204" pitchFamily="49" charset="0"/>
              </a:rPr>
              <a:t>例题</a:t>
            </a:r>
            <a:r>
              <a:rPr lang="en-US" altLang="zh-CN" sz="1600" dirty="0">
                <a:latin typeface="Consolas" panose="020B0609020204030204" pitchFamily="49" charset="0"/>
              </a:rPr>
              <a:t>2-1</a:t>
            </a:r>
            <a:r>
              <a:rPr lang="zh-CN" altLang="en-US" sz="1600" dirty="0">
                <a:latin typeface="Consolas" panose="020B0609020204030204" pitchFamily="49" charset="0"/>
              </a:rPr>
              <a:t>：求平键的标准长度</a:t>
            </a:r>
            <a:r>
              <a:rPr lang="en-US" altLang="zh-CN" sz="1600" dirty="0">
                <a:latin typeface="Consolas" panose="020B0609020204030204" pitchFamily="49" charset="0"/>
              </a:rPr>
              <a:t>&lt;/h1&gt;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</a:t>
            </a:r>
            <a:r>
              <a:rPr lang="en-US" altLang="zh-CN" sz="1600" dirty="0" err="1">
                <a:latin typeface="Consolas" panose="020B0609020204030204" pitchFamily="49" charset="0"/>
              </a:rPr>
              <a:t>hr</a:t>
            </a:r>
            <a:r>
              <a:rPr lang="en-US" altLang="zh-CN" sz="1600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&lt;div id="table"&gt;&lt;/div&gt;&lt;</a:t>
            </a:r>
            <a:r>
              <a:rPr lang="en-US" altLang="zh-CN" sz="1600" dirty="0" err="1">
                <a:latin typeface="Consolas" panose="020B0609020204030204" pitchFamily="49" charset="0"/>
              </a:rPr>
              <a:t>br</a:t>
            </a:r>
            <a:r>
              <a:rPr lang="en-US" altLang="zh-CN" sz="1600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&lt;input type="button" value="</a:t>
            </a:r>
            <a:r>
              <a:rPr lang="zh-CN" altLang="en-US" sz="1600" dirty="0">
                <a:latin typeface="Consolas" panose="020B0609020204030204" pitchFamily="49" charset="0"/>
              </a:rPr>
              <a:t>显示标准长度表格</a:t>
            </a:r>
            <a:r>
              <a:rPr lang="en-US" altLang="zh-CN" sz="1600" dirty="0">
                <a:latin typeface="Consolas" panose="020B0609020204030204" pitchFamily="49" charset="0"/>
              </a:rPr>
              <a:t>" </a:t>
            </a:r>
            <a:r>
              <a:rPr lang="en-US" altLang="zh-CN" sz="1600" dirty="0" err="1">
                <a:latin typeface="Consolas" panose="020B0609020204030204" pitchFamily="49" charset="0"/>
              </a:rPr>
              <a:t>onclick</a:t>
            </a:r>
            <a:r>
              <a:rPr lang="en-US" altLang="zh-CN" sz="1600" dirty="0">
                <a:latin typeface="Consolas" panose="020B0609020204030204" pitchFamily="49" charset="0"/>
              </a:rPr>
              <a:t>="</a:t>
            </a:r>
            <a:r>
              <a:rPr lang="en-US" altLang="zh-CN" sz="1600" dirty="0" err="1">
                <a:latin typeface="Consolas" panose="020B0609020204030204" pitchFamily="49" charset="0"/>
              </a:rPr>
              <a:t>showTable</a:t>
            </a:r>
            <a:r>
              <a:rPr lang="en-US" altLang="zh-CN" sz="1600" dirty="0">
                <a:latin typeface="Consolas" panose="020B0609020204030204" pitchFamily="49" charset="0"/>
              </a:rPr>
              <a:t>()" 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</a:t>
            </a:r>
            <a:r>
              <a:rPr lang="en-US" altLang="zh-CN" sz="1600" dirty="0" err="1">
                <a:latin typeface="Consolas" panose="020B0609020204030204" pitchFamily="49" charset="0"/>
              </a:rPr>
              <a:t>hr</a:t>
            </a:r>
            <a:r>
              <a:rPr lang="en-US" altLang="zh-CN" sz="1600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&lt;label&gt;</a:t>
            </a:r>
            <a:r>
              <a:rPr lang="zh-CN" altLang="en-US" sz="1600" dirty="0">
                <a:latin typeface="Consolas" panose="020B0609020204030204" pitchFamily="49" charset="0"/>
              </a:rPr>
              <a:t>轮毂的长度</a:t>
            </a:r>
            <a:r>
              <a:rPr lang="en-US" altLang="zh-CN" sz="1600" dirty="0">
                <a:latin typeface="Consolas" panose="020B0609020204030204" pitchFamily="49" charset="0"/>
              </a:rPr>
              <a:t>B </a:t>
            </a:r>
            <a:r>
              <a:rPr lang="zh-CN" altLang="en-US" sz="1600" dirty="0">
                <a:latin typeface="Consolas" panose="020B0609020204030204" pitchFamily="49" charset="0"/>
              </a:rPr>
              <a:t>：</a:t>
            </a:r>
            <a:r>
              <a:rPr lang="en-US" altLang="zh-CN" sz="1600" dirty="0">
                <a:latin typeface="Consolas" panose="020B0609020204030204" pitchFamily="49" charset="0"/>
              </a:rPr>
              <a:t>&lt;/label&gt;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&lt;input type="text" id="</a:t>
            </a:r>
            <a:r>
              <a:rPr lang="en-US" altLang="zh-CN" sz="1600" dirty="0" err="1">
                <a:latin typeface="Consolas" panose="020B0609020204030204" pitchFamily="49" charset="0"/>
              </a:rPr>
              <a:t>b_value</a:t>
            </a:r>
            <a:r>
              <a:rPr lang="en-US" altLang="zh-CN" sz="1600" dirty="0">
                <a:latin typeface="Consolas" panose="020B0609020204030204" pitchFamily="49" charset="0"/>
              </a:rPr>
              <a:t>"&gt;&lt;span id="</a:t>
            </a:r>
            <a:r>
              <a:rPr lang="en-US" altLang="zh-CN" sz="1600" dirty="0" err="1">
                <a:latin typeface="Consolas" panose="020B0609020204030204" pitchFamily="49" charset="0"/>
              </a:rPr>
              <a:t>error_b_input</a:t>
            </a:r>
            <a:r>
              <a:rPr lang="en-US" altLang="zh-CN" sz="1600" dirty="0">
                <a:latin typeface="Consolas" panose="020B0609020204030204" pitchFamily="49" charset="0"/>
              </a:rPr>
              <a:t>"&gt;&lt;/span&gt;&lt;</a:t>
            </a:r>
            <a:r>
              <a:rPr lang="en-US" altLang="zh-CN" sz="1600" dirty="0" err="1">
                <a:latin typeface="Consolas" panose="020B0609020204030204" pitchFamily="49" charset="0"/>
              </a:rPr>
              <a:t>br</a:t>
            </a:r>
            <a:r>
              <a:rPr lang="en-US" altLang="zh-CN" sz="1600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&lt;label&gt;</a:t>
            </a:r>
            <a:r>
              <a:rPr lang="zh-CN" altLang="en-US" sz="1600" dirty="0">
                <a:latin typeface="Consolas" panose="020B0609020204030204" pitchFamily="49" charset="0"/>
              </a:rPr>
              <a:t>平键的长度</a:t>
            </a:r>
            <a:r>
              <a:rPr lang="en-US" altLang="zh-CN" sz="1600" dirty="0">
                <a:latin typeface="Consolas" panose="020B0609020204030204" pitchFamily="49" charset="0"/>
              </a:rPr>
              <a:t>L</a:t>
            </a:r>
            <a:r>
              <a:rPr lang="zh-CN" altLang="en-US" sz="1600" dirty="0">
                <a:latin typeface="Consolas" panose="020B0609020204030204" pitchFamily="49" charset="0"/>
              </a:rPr>
              <a:t>：</a:t>
            </a:r>
            <a:r>
              <a:rPr lang="en-US" altLang="zh-CN" sz="1600" dirty="0">
                <a:latin typeface="Consolas" panose="020B0609020204030204" pitchFamily="49" charset="0"/>
              </a:rPr>
              <a:t>&lt;/label&gt;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&lt;input type="text" id="</a:t>
            </a:r>
            <a:r>
              <a:rPr lang="en-US" altLang="zh-CN" sz="1600" dirty="0" err="1">
                <a:latin typeface="Consolas" panose="020B0609020204030204" pitchFamily="49" charset="0"/>
              </a:rPr>
              <a:t>l_value</a:t>
            </a:r>
            <a:r>
              <a:rPr lang="en-US" altLang="zh-CN" sz="1600" dirty="0">
                <a:latin typeface="Consolas" panose="020B0609020204030204" pitchFamily="49" charset="0"/>
              </a:rPr>
              <a:t>"&gt;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</a:t>
            </a:r>
            <a:r>
              <a:rPr lang="en-US" altLang="zh-CN" sz="1600" dirty="0" err="1">
                <a:latin typeface="Consolas" panose="020B0609020204030204" pitchFamily="49" charset="0"/>
              </a:rPr>
              <a:t>hr</a:t>
            </a:r>
            <a:r>
              <a:rPr lang="en-US" altLang="zh-CN" sz="1600" dirty="0">
                <a:latin typeface="Consolas" panose="020B0609020204030204" pitchFamily="49" charset="0"/>
              </a:rPr>
              <a:t>/&gt;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&lt;input type="button" value="</a:t>
            </a:r>
            <a:r>
              <a:rPr lang="zh-CN" altLang="en-US" sz="1600" dirty="0">
                <a:latin typeface="Consolas" panose="020B0609020204030204" pitchFamily="49" charset="0"/>
              </a:rPr>
              <a:t>标准平键长度查询</a:t>
            </a:r>
            <a:r>
              <a:rPr lang="en-US" altLang="zh-CN" sz="1600" dirty="0">
                <a:latin typeface="Consolas" panose="020B0609020204030204" pitchFamily="49" charset="0"/>
              </a:rPr>
              <a:t>" </a:t>
            </a:r>
            <a:r>
              <a:rPr lang="en-US" altLang="zh-CN" sz="1600" dirty="0" err="1">
                <a:latin typeface="Consolas" panose="020B0609020204030204" pitchFamily="49" charset="0"/>
              </a:rPr>
              <a:t>onclick</a:t>
            </a:r>
            <a:r>
              <a:rPr lang="en-US" altLang="zh-CN" sz="1600" dirty="0">
                <a:latin typeface="Consolas" panose="020B0609020204030204" pitchFamily="49" charset="0"/>
              </a:rPr>
              <a:t>="</a:t>
            </a:r>
            <a:r>
              <a:rPr lang="en-US" altLang="zh-CN" sz="1600" dirty="0" err="1">
                <a:latin typeface="Consolas" panose="020B0609020204030204" pitchFamily="49" charset="0"/>
              </a:rPr>
              <a:t>search_flat_key</a:t>
            </a:r>
            <a:r>
              <a:rPr lang="en-US" altLang="zh-CN" sz="1600" dirty="0">
                <a:latin typeface="Consolas" panose="020B0609020204030204" pitchFamily="49" charset="0"/>
              </a:rPr>
              <a:t>()"&gt;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931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5464" y="60960"/>
            <a:ext cx="8788399" cy="67403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     &lt;script&gt;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data = [6, 8, 10, 12, 14, 16, 18, 20, 22, 25, 28, 32, 36, 40, 45, 50, 56, 63, 70, 80, 90, 100, 110, 125, 140, 160, 180, 200, 220, 250, 280, 320, 360, 400, 450, 500];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function </a:t>
            </a:r>
            <a:r>
              <a:rPr lang="en-US" altLang="zh-CN" sz="1600" dirty="0" err="1">
                <a:latin typeface="Consolas" panose="020B0609020204030204" pitchFamily="49" charset="0"/>
              </a:rPr>
              <a:t>search_flat_key</a:t>
            </a:r>
            <a:r>
              <a:rPr lang="en-US" altLang="zh-CN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b = </a:t>
            </a:r>
            <a:r>
              <a:rPr lang="en-US" altLang="zh-CN" sz="1600" dirty="0" err="1">
                <a:latin typeface="Consolas" panose="020B0609020204030204" pitchFamily="49" charset="0"/>
              </a:rPr>
              <a:t>parseFloat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sz="1600" dirty="0">
                <a:latin typeface="Consolas" panose="020B0609020204030204" pitchFamily="49" charset="0"/>
              </a:rPr>
              <a:t>("</a:t>
            </a:r>
            <a:r>
              <a:rPr lang="en-US" altLang="zh-CN" sz="1600" dirty="0" err="1">
                <a:latin typeface="Consolas" panose="020B0609020204030204" pitchFamily="49" charset="0"/>
              </a:rPr>
              <a:t>b_value</a:t>
            </a:r>
            <a:r>
              <a:rPr lang="en-US" altLang="zh-CN" sz="1600" dirty="0">
                <a:latin typeface="Consolas" panose="020B0609020204030204" pitchFamily="49" charset="0"/>
              </a:rPr>
              <a:t>").value);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if (b &lt; 11 || b &gt; 506)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//</a:t>
            </a:r>
            <a:r>
              <a:rPr lang="zh-CN" altLang="en-US" sz="1600" dirty="0">
                <a:latin typeface="Consolas" panose="020B0609020204030204" pitchFamily="49" charset="0"/>
              </a:rPr>
              <a:t>超出范围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sz="1600" dirty="0">
                <a:latin typeface="Consolas" panose="020B0609020204030204" pitchFamily="49" charset="0"/>
              </a:rPr>
              <a:t>("</a:t>
            </a:r>
            <a:r>
              <a:rPr lang="en-US" altLang="zh-CN" sz="1600" dirty="0" err="1">
                <a:latin typeface="Consolas" panose="020B0609020204030204" pitchFamily="49" charset="0"/>
              </a:rPr>
              <a:t>error_b_input</a:t>
            </a:r>
            <a:r>
              <a:rPr lang="en-US" altLang="zh-CN" sz="1600" dirty="0">
                <a:latin typeface="Consolas" panose="020B0609020204030204" pitchFamily="49" charset="0"/>
              </a:rPr>
              <a:t>").</a:t>
            </a:r>
            <a:r>
              <a:rPr lang="en-US" altLang="zh-CN" sz="1600" dirty="0" err="1">
                <a:latin typeface="Consolas" panose="020B0609020204030204" pitchFamily="49" charset="0"/>
              </a:rPr>
              <a:t>innerHTML</a:t>
            </a:r>
            <a:r>
              <a:rPr lang="en-US" altLang="zh-CN" sz="1600" dirty="0">
                <a:latin typeface="Consolas" panose="020B0609020204030204" pitchFamily="49" charset="0"/>
              </a:rPr>
              <a:t> =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             "</a:t>
            </a:r>
            <a:r>
              <a:rPr lang="zh-CN" altLang="en-US" sz="1600" dirty="0">
                <a:latin typeface="Consolas" panose="020B0609020204030204" pitchFamily="49" charset="0"/>
              </a:rPr>
              <a:t>超出范围，应在</a:t>
            </a:r>
            <a:r>
              <a:rPr lang="en-US" altLang="zh-CN" sz="1600" dirty="0">
                <a:latin typeface="Consolas" panose="020B0609020204030204" pitchFamily="49" charset="0"/>
              </a:rPr>
              <a:t>[11, 505]</a:t>
            </a:r>
            <a:r>
              <a:rPr lang="zh-CN" altLang="en-US" sz="1600" dirty="0">
                <a:latin typeface="Consolas" panose="020B0609020204030204" pitchFamily="49" charset="0"/>
              </a:rPr>
              <a:t>之间</a:t>
            </a:r>
            <a:r>
              <a:rPr lang="en-US" altLang="zh-CN" sz="1600" dirty="0">
                <a:latin typeface="Consolas" panose="020B0609020204030204" pitchFamily="49" charset="0"/>
              </a:rPr>
              <a:t>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return;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} else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sz="1600" dirty="0">
                <a:latin typeface="Consolas" panose="020B0609020204030204" pitchFamily="49" charset="0"/>
              </a:rPr>
              <a:t>("</a:t>
            </a:r>
            <a:r>
              <a:rPr lang="en-US" altLang="zh-CN" sz="1600" dirty="0" err="1">
                <a:latin typeface="Consolas" panose="020B0609020204030204" pitchFamily="49" charset="0"/>
              </a:rPr>
              <a:t>error_b_input</a:t>
            </a:r>
            <a:r>
              <a:rPr lang="en-US" altLang="zh-CN" sz="1600" dirty="0">
                <a:latin typeface="Consolas" panose="020B0609020204030204" pitchFamily="49" charset="0"/>
              </a:rPr>
              <a:t>").</a:t>
            </a:r>
            <a:r>
              <a:rPr lang="en-US" altLang="zh-CN" sz="1600" dirty="0" err="1">
                <a:latin typeface="Consolas" panose="020B0609020204030204" pitchFamily="49" charset="0"/>
              </a:rPr>
              <a:t>innerHTML</a:t>
            </a:r>
            <a:r>
              <a:rPr lang="en-US" altLang="zh-CN" sz="1600" dirty="0">
                <a:latin typeface="Consolas" panose="020B0609020204030204" pitchFamily="49" charset="0"/>
              </a:rPr>
              <a:t> = ""; 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        //</a:t>
            </a:r>
            <a:r>
              <a:rPr lang="zh-CN" altLang="en-US" sz="1600" dirty="0">
                <a:latin typeface="Consolas" panose="020B0609020204030204" pitchFamily="49" charset="0"/>
              </a:rPr>
              <a:t>消去错误提醒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>
                <a:latin typeface="Consolas" panose="020B0609020204030204" pitchFamily="49" charset="0"/>
              </a:rPr>
              <a:t>}</a:t>
            </a: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length;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for (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in data)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length = data[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];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if (length + 5 &gt; b)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sz="1600" dirty="0">
                <a:latin typeface="Consolas" panose="020B0609020204030204" pitchFamily="49" charset="0"/>
              </a:rPr>
              <a:t>("</a:t>
            </a:r>
            <a:r>
              <a:rPr lang="en-US" altLang="zh-CN" sz="1600" dirty="0" err="1">
                <a:latin typeface="Consolas" panose="020B0609020204030204" pitchFamily="49" charset="0"/>
              </a:rPr>
              <a:t>l_value</a:t>
            </a:r>
            <a:r>
              <a:rPr lang="en-US" altLang="zh-CN" sz="1600" dirty="0">
                <a:latin typeface="Consolas" panose="020B0609020204030204" pitchFamily="49" charset="0"/>
              </a:rPr>
              <a:t>").value = data[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- 1];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  return;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}</a:t>
            </a:r>
          </a:p>
        </p:txBody>
      </p:sp>
    </p:spTree>
    <p:extLst>
      <p:ext uri="{BB962C8B-B14F-4D97-AF65-F5344CB8AC3E}">
        <p14:creationId xmlns:p14="http://schemas.microsoft.com/office/powerpoint/2010/main" val="444326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1370" y="519057"/>
            <a:ext cx="7694023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function </a:t>
            </a:r>
            <a:r>
              <a:rPr lang="en-US" altLang="zh-CN" dirty="0" err="1">
                <a:latin typeface="Consolas" panose="020B0609020204030204" pitchFamily="49" charset="0"/>
              </a:rPr>
              <a:t>showTable</a:t>
            </a:r>
            <a:r>
              <a:rPr lang="en-US" altLang="zh-CN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table = </a:t>
            </a:r>
            <a:r>
              <a:rPr lang="en-US" altLang="zh-CN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dirty="0">
                <a:latin typeface="Consolas" panose="020B0609020204030204" pitchFamily="49" charset="0"/>
              </a:rPr>
              <a:t>("table");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str</a:t>
            </a:r>
            <a:r>
              <a:rPr lang="en-US" altLang="zh-CN" dirty="0">
                <a:latin typeface="Consolas" panose="020B0609020204030204" pitchFamily="49" charset="0"/>
              </a:rPr>
              <a:t> = "&lt;table border='1'&gt;&lt;</a:t>
            </a:r>
            <a:r>
              <a:rPr lang="en-US" altLang="zh-CN" dirty="0" err="1">
                <a:latin typeface="Consolas" panose="020B0609020204030204" pitchFamily="49" charset="0"/>
              </a:rPr>
              <a:t>tr</a:t>
            </a:r>
            <a:r>
              <a:rPr lang="en-US" altLang="zh-CN" dirty="0">
                <a:latin typeface="Consolas" panose="020B0609020204030204" pitchFamily="49" charset="0"/>
              </a:rPr>
              <a:t>&gt;";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for (</a:t>
            </a:r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 in data)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    </a:t>
            </a:r>
            <a:r>
              <a:rPr lang="en-US" altLang="zh-CN" dirty="0" err="1">
                <a:latin typeface="Consolas" panose="020B0609020204030204" pitchFamily="49" charset="0"/>
              </a:rPr>
              <a:t>str</a:t>
            </a:r>
            <a:r>
              <a:rPr lang="en-US" altLang="zh-CN" dirty="0">
                <a:latin typeface="Consolas" panose="020B0609020204030204" pitchFamily="49" charset="0"/>
              </a:rPr>
              <a:t> += "&lt;td&gt;" + data[</a:t>
            </a:r>
            <a:r>
              <a:rPr lang="en-US" altLang="zh-CN" dirty="0" err="1">
                <a:latin typeface="Consolas" panose="020B0609020204030204" pitchFamily="49" charset="0"/>
              </a:rPr>
              <a:t>i</a:t>
            </a:r>
            <a:r>
              <a:rPr lang="en-US" altLang="zh-CN" dirty="0">
                <a:latin typeface="Consolas" panose="020B0609020204030204" pitchFamily="49" charset="0"/>
              </a:rPr>
              <a:t>] + "&lt;/td&gt;";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</a:t>
            </a:r>
            <a:r>
              <a:rPr lang="en-US" altLang="zh-CN" dirty="0" err="1">
                <a:latin typeface="Consolas" panose="020B0609020204030204" pitchFamily="49" charset="0"/>
              </a:rPr>
              <a:t>str</a:t>
            </a:r>
            <a:r>
              <a:rPr lang="en-US" altLang="zh-CN" dirty="0">
                <a:latin typeface="Consolas" panose="020B0609020204030204" pitchFamily="49" charset="0"/>
              </a:rPr>
              <a:t> += "&lt;/</a:t>
            </a:r>
            <a:r>
              <a:rPr lang="en-US" altLang="zh-CN" dirty="0" err="1">
                <a:latin typeface="Consolas" panose="020B0609020204030204" pitchFamily="49" charset="0"/>
              </a:rPr>
              <a:t>tr</a:t>
            </a:r>
            <a:r>
              <a:rPr lang="en-US" altLang="zh-CN" dirty="0">
                <a:latin typeface="Consolas" panose="020B0609020204030204" pitchFamily="49" charset="0"/>
              </a:rPr>
              <a:t>&gt;&lt;/table&gt;";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         </a:t>
            </a:r>
            <a:r>
              <a:rPr lang="en-US" altLang="zh-CN" dirty="0" err="1">
                <a:latin typeface="Consolas" panose="020B0609020204030204" pitchFamily="49" charset="0"/>
              </a:rPr>
              <a:t>table.innerHTML</a:t>
            </a:r>
            <a:r>
              <a:rPr lang="en-US" altLang="zh-CN" dirty="0"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latin typeface="Consolas" panose="020B0609020204030204" pitchFamily="49" charset="0"/>
              </a:rPr>
              <a:t>str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}</a:t>
            </a: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&lt;/script&gt;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&lt;/body&gt;&lt;/html&gt;</a:t>
            </a:r>
            <a:endParaRPr lang="zh-CN" altLang="en-US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301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62781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一维多行非函数表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3" y="1403306"/>
            <a:ext cx="4437017" cy="119244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086" y="1890055"/>
            <a:ext cx="4362450" cy="4076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4725" y="3788229"/>
            <a:ext cx="4197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特点：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、多行列数一一对应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、找到某行的对应元素的列数，就可以查找到其他行的对应列的内容。</a:t>
            </a:r>
          </a:p>
        </p:txBody>
      </p:sp>
    </p:spTree>
    <p:extLst>
      <p:ext uri="{BB962C8B-B14F-4D97-AF65-F5344CB8AC3E}">
        <p14:creationId xmlns:p14="http://schemas.microsoft.com/office/powerpoint/2010/main" val="3650582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830139" cy="1325563"/>
          </a:xfrm>
        </p:spPr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中对多行元素的处理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3507" y="1895138"/>
            <a:ext cx="8569236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对象</a:t>
            </a:r>
            <a:r>
              <a:rPr lang="en-US" altLang="zh-CN" dirty="0"/>
              <a:t>: object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data = { }; //</a:t>
            </a:r>
            <a:r>
              <a:rPr lang="zh-CN" altLang="en-US" dirty="0"/>
              <a:t>生成一个对象</a:t>
            </a:r>
            <a:endParaRPr lang="en-US" altLang="zh-CN" dirty="0"/>
          </a:p>
          <a:p>
            <a:r>
              <a:rPr lang="en-US" altLang="zh-CN" dirty="0"/>
              <a:t>data[“type”] = [“Y”, “Z”, “A”, “B”, “C”,”D”,”E”];    //</a:t>
            </a:r>
            <a:r>
              <a:rPr lang="zh-CN" altLang="en-US" dirty="0"/>
              <a:t>增加对象的“</a:t>
            </a:r>
            <a:r>
              <a:rPr lang="en-US" altLang="zh-CN" dirty="0"/>
              <a:t>type</a:t>
            </a:r>
            <a:r>
              <a:rPr lang="zh-CN" altLang="en-US" dirty="0"/>
              <a:t>”属性</a:t>
            </a:r>
            <a:r>
              <a:rPr lang="en-US" altLang="zh-CN" dirty="0"/>
              <a:t>,</a:t>
            </a:r>
            <a:r>
              <a:rPr lang="zh-CN" altLang="en-US" dirty="0"/>
              <a:t>是个数组</a:t>
            </a:r>
            <a:endParaRPr lang="en-US" altLang="zh-CN" dirty="0"/>
          </a:p>
          <a:p>
            <a:r>
              <a:rPr lang="en-US" altLang="zh-CN" dirty="0"/>
              <a:t>data[“</a:t>
            </a:r>
            <a:r>
              <a:rPr lang="en-US" altLang="zh-CN" dirty="0" err="1"/>
              <a:t>dmin</a:t>
            </a:r>
            <a:r>
              <a:rPr lang="en-US" altLang="zh-CN" dirty="0"/>
              <a:t>”]= [20, 50, 75, 125, 200, 355, 500];   //</a:t>
            </a:r>
            <a:r>
              <a:rPr lang="zh-CN" altLang="en-US" dirty="0"/>
              <a:t>增加对象的“</a:t>
            </a:r>
            <a:r>
              <a:rPr lang="en-US" altLang="zh-CN" dirty="0" err="1"/>
              <a:t>dmin</a:t>
            </a:r>
            <a:r>
              <a:rPr lang="zh-CN" altLang="en-US" dirty="0"/>
              <a:t>”属性，是个数组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//</a:t>
            </a:r>
            <a:r>
              <a:rPr lang="zh-CN" altLang="en-US" dirty="0"/>
              <a:t>对对象属性的遍历</a:t>
            </a:r>
            <a:endParaRPr lang="en-US" altLang="zh-CN" dirty="0"/>
          </a:p>
          <a:p>
            <a:r>
              <a:rPr lang="en-US" altLang="zh-CN" dirty="0"/>
              <a:t>for(</a:t>
            </a:r>
            <a:r>
              <a:rPr lang="en-US" altLang="zh-CN" dirty="0" err="1"/>
              <a:t>var</a:t>
            </a:r>
            <a:r>
              <a:rPr lang="en-US" altLang="zh-CN" dirty="0"/>
              <a:t> key in data){</a:t>
            </a:r>
          </a:p>
          <a:p>
            <a:r>
              <a:rPr lang="en-US" altLang="zh-CN" dirty="0"/>
              <a:t>    //key </a:t>
            </a:r>
            <a:r>
              <a:rPr lang="zh-CN" altLang="en-US" dirty="0"/>
              <a:t>依次得到</a:t>
            </a:r>
            <a:r>
              <a:rPr lang="en-US" altLang="zh-CN" dirty="0"/>
              <a:t>”type”, “</a:t>
            </a:r>
            <a:r>
              <a:rPr lang="en-US" altLang="zh-CN" dirty="0" err="1"/>
              <a:t>dmin</a:t>
            </a:r>
            <a:r>
              <a:rPr lang="en-US" altLang="zh-CN" dirty="0"/>
              <a:t>”</a:t>
            </a:r>
          </a:p>
          <a:p>
            <a:r>
              <a:rPr lang="en-US" altLang="zh-CN" dirty="0"/>
              <a:t>   //data[key] </a:t>
            </a:r>
            <a:r>
              <a:rPr lang="zh-CN" altLang="en-US" dirty="0"/>
              <a:t>依次得到两个数组</a:t>
            </a:r>
            <a:endParaRPr lang="en-US" altLang="zh-CN" dirty="0"/>
          </a:p>
          <a:p>
            <a:r>
              <a:rPr lang="en-US" altLang="zh-CN" dirty="0"/>
              <a:t>  ….</a:t>
            </a:r>
          </a:p>
          <a:p>
            <a:r>
              <a:rPr lang="en-US" altLang="zh-CN" dirty="0"/>
              <a:t>}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6983" y="431683"/>
            <a:ext cx="4437017" cy="119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4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常见问题的处理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、数字圆整</a:t>
            </a:r>
          </a:p>
        </p:txBody>
      </p:sp>
    </p:spTree>
    <p:extLst>
      <p:ext uri="{BB962C8B-B14F-4D97-AF65-F5344CB8AC3E}">
        <p14:creationId xmlns:p14="http://schemas.microsoft.com/office/powerpoint/2010/main" val="1108847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" y="388140"/>
            <a:ext cx="4437017" cy="11924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99314" y="496389"/>
            <a:ext cx="350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例：显示如图的表格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1647073"/>
            <a:ext cx="89959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Consolas" panose="020B0609020204030204" pitchFamily="49" charset="0"/>
              </a:rPr>
              <a:t>    &lt;div id="table"&gt;&lt;/div&gt;&lt;br/&gt;</a:t>
            </a:r>
          </a:p>
          <a:p>
            <a:r>
              <a:rPr lang="zh-CN" altLang="en-US" sz="1400" dirty="0">
                <a:latin typeface="Consolas" panose="020B0609020204030204" pitchFamily="49" charset="0"/>
              </a:rPr>
              <a:t>    &lt;input type="button" value="显示普通V带轮的最小基准直径表格" onclick="showTable()" /&gt;</a:t>
            </a:r>
          </a:p>
          <a:p>
            <a:r>
              <a:rPr lang="zh-CN" altLang="en-US" sz="1400" dirty="0">
                <a:latin typeface="Consolas" panose="020B0609020204030204" pitchFamily="49" charset="0"/>
              </a:rPr>
              <a:t>    &lt;hr/&gt;</a:t>
            </a:r>
          </a:p>
        </p:txBody>
      </p:sp>
      <p:sp>
        <p:nvSpPr>
          <p:cNvPr id="5" name="矩形 4"/>
          <p:cNvSpPr/>
          <p:nvPr/>
        </p:nvSpPr>
        <p:spPr>
          <a:xfrm>
            <a:off x="300447" y="2333685"/>
            <a:ext cx="81729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Consolas" panose="020B0609020204030204" pitchFamily="49" charset="0"/>
              </a:rPr>
              <a:t> &lt;script&gt;</a:t>
            </a:r>
          </a:p>
          <a:p>
            <a:r>
              <a:rPr lang="zh-CN" altLang="en-US" sz="1600" dirty="0">
                <a:latin typeface="Consolas" panose="020B0609020204030204" pitchFamily="49" charset="0"/>
              </a:rPr>
              <a:t>        var data ={"type":["Y","Z","A","B","C","D","E"], 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 </a:t>
            </a:r>
            <a:r>
              <a:rPr lang="zh-CN" altLang="en-US" sz="1600" dirty="0">
                <a:latin typeface="Consolas" panose="020B0609020204030204" pitchFamily="49" charset="0"/>
              </a:rPr>
              <a:t>"dmin":[20, 50, 75, 125, 200, 355, 500]};</a:t>
            </a:r>
            <a:endParaRPr lang="en-US" altLang="zh-CN" sz="1600" dirty="0">
              <a:latin typeface="Consolas" panose="020B0609020204030204" pitchFamily="49" charset="0"/>
            </a:endParaRPr>
          </a:p>
          <a:p>
            <a:endParaRPr lang="en-US" altLang="zh-CN" sz="1600" dirty="0">
              <a:latin typeface="Consolas" panose="020B0609020204030204" pitchFamily="49" charset="0"/>
            </a:endParaRP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function </a:t>
            </a:r>
            <a:r>
              <a:rPr lang="en-US" altLang="zh-CN" sz="1600" dirty="0" err="1">
                <a:latin typeface="Consolas" panose="020B0609020204030204" pitchFamily="49" charset="0"/>
              </a:rPr>
              <a:t>showTable</a:t>
            </a:r>
            <a:r>
              <a:rPr lang="en-US" altLang="zh-CN" sz="1600" dirty="0">
                <a:latin typeface="Consolas" panose="020B0609020204030204" pitchFamily="49" charset="0"/>
              </a:rPr>
              <a:t>()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table = </a:t>
            </a:r>
            <a:r>
              <a:rPr lang="en-US" altLang="zh-CN" sz="1600" dirty="0" err="1">
                <a:latin typeface="Consolas" panose="020B0609020204030204" pitchFamily="49" charset="0"/>
              </a:rPr>
              <a:t>document.getElementById</a:t>
            </a:r>
            <a:r>
              <a:rPr lang="en-US" altLang="zh-CN" sz="1600" dirty="0">
                <a:latin typeface="Consolas" panose="020B0609020204030204" pitchFamily="49" charset="0"/>
              </a:rPr>
              <a:t>("table");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 = "&lt;table border='1'&gt;";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for (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key in data)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 += "&lt;</a:t>
            </a:r>
            <a:r>
              <a:rPr lang="en-US" altLang="zh-CN" sz="1600" dirty="0" err="1">
                <a:latin typeface="Consolas" panose="020B0609020204030204" pitchFamily="49" charset="0"/>
              </a:rPr>
              <a:t>tr</a:t>
            </a:r>
            <a:r>
              <a:rPr lang="en-US" altLang="zh-CN" sz="1600" dirty="0">
                <a:latin typeface="Consolas" panose="020B0609020204030204" pitchFamily="49" charset="0"/>
              </a:rPr>
              <a:t>&gt;&lt;td&gt;"+key+"&lt;/td&gt;";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for(</a:t>
            </a:r>
            <a:r>
              <a:rPr lang="en-US" altLang="zh-CN" sz="1600" dirty="0" err="1">
                <a:latin typeface="Consolas" panose="020B0609020204030204" pitchFamily="49" charset="0"/>
              </a:rPr>
              <a:t>var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 in data[key]){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+="&lt;td&gt;"+data[key][</a:t>
            </a:r>
            <a:r>
              <a:rPr lang="en-US" altLang="zh-CN" sz="1600" dirty="0" err="1">
                <a:latin typeface="Consolas" panose="020B0609020204030204" pitchFamily="49" charset="0"/>
              </a:rPr>
              <a:t>i</a:t>
            </a:r>
            <a:r>
              <a:rPr lang="en-US" altLang="zh-CN" sz="1600" dirty="0">
                <a:latin typeface="Consolas" panose="020B0609020204030204" pitchFamily="49" charset="0"/>
              </a:rPr>
              <a:t>]+"&lt;/td&gt;";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+="&lt;/</a:t>
            </a:r>
            <a:r>
              <a:rPr lang="en-US" altLang="zh-CN" sz="1600" dirty="0" err="1">
                <a:latin typeface="Consolas" panose="020B0609020204030204" pitchFamily="49" charset="0"/>
              </a:rPr>
              <a:t>tr</a:t>
            </a:r>
            <a:r>
              <a:rPr lang="en-US" altLang="zh-CN" sz="1600" dirty="0">
                <a:latin typeface="Consolas" panose="020B0609020204030204" pitchFamily="49" charset="0"/>
              </a:rPr>
              <a:t>&gt;";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 += "&lt;/table&gt;";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    </a:t>
            </a:r>
            <a:r>
              <a:rPr lang="en-US" altLang="zh-CN" sz="1600" dirty="0" err="1">
                <a:latin typeface="Consolas" panose="020B0609020204030204" pitchFamily="49" charset="0"/>
              </a:rPr>
              <a:t>table.innerHTML</a:t>
            </a:r>
            <a:r>
              <a:rPr lang="en-US" altLang="zh-CN" sz="1600" dirty="0">
                <a:latin typeface="Consolas" panose="020B0609020204030204" pitchFamily="49" charset="0"/>
              </a:rPr>
              <a:t> = </a:t>
            </a:r>
            <a:r>
              <a:rPr lang="en-US" altLang="zh-CN" sz="1600" dirty="0" err="1">
                <a:latin typeface="Consolas" panose="020B0609020204030204" pitchFamily="49" charset="0"/>
              </a:rPr>
              <a:t>str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   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    &lt;/script&gt;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618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926" y="383177"/>
            <a:ext cx="8151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多行一维表查找的方法：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、先查找某行的指定元素的列数，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、利用该列数作为下标找到其他行的该列的元素。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26" y="1960872"/>
            <a:ext cx="4437017" cy="11924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37" y="3247616"/>
            <a:ext cx="43434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007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8308" y="3030477"/>
            <a:ext cx="8116387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&lt;h1&gt;</a:t>
            </a:r>
            <a:r>
              <a:rPr lang="zh-CN" altLang="en-US" dirty="0"/>
              <a:t>例题</a:t>
            </a:r>
            <a:r>
              <a:rPr lang="en-US" altLang="zh-CN" dirty="0"/>
              <a:t>2-2</a:t>
            </a:r>
            <a:r>
              <a:rPr lang="zh-CN" altLang="en-US" dirty="0"/>
              <a:t>：求普通</a:t>
            </a:r>
            <a:r>
              <a:rPr lang="en-US" altLang="zh-CN" dirty="0"/>
              <a:t>V</a:t>
            </a:r>
            <a:r>
              <a:rPr lang="zh-CN" altLang="en-US" dirty="0"/>
              <a:t>带轮的最小基准直径</a:t>
            </a:r>
            <a:r>
              <a:rPr lang="en-US" altLang="zh-CN" dirty="0"/>
              <a:t>&lt;/h1&gt;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hr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    &lt;div id="table"&gt;&lt;/div&gt;&lt;</a:t>
            </a:r>
            <a:r>
              <a:rPr lang="en-US" altLang="zh-CN" dirty="0" err="1"/>
              <a:t>br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    &lt;input type="button" value="</a:t>
            </a:r>
            <a:r>
              <a:rPr lang="zh-CN" altLang="en-US" dirty="0"/>
              <a:t>显示普通</a:t>
            </a:r>
            <a:r>
              <a:rPr lang="en-US" altLang="zh-CN" dirty="0"/>
              <a:t>V</a:t>
            </a:r>
            <a:r>
              <a:rPr lang="zh-CN" altLang="en-US" dirty="0"/>
              <a:t>带轮的最小基准直径表格</a:t>
            </a:r>
            <a:r>
              <a:rPr lang="en-US" altLang="zh-CN" dirty="0"/>
              <a:t>" </a:t>
            </a:r>
            <a:r>
              <a:rPr lang="en-US" altLang="zh-CN" dirty="0" err="1"/>
              <a:t>onclick</a:t>
            </a:r>
            <a:r>
              <a:rPr lang="en-US" altLang="zh-CN" dirty="0"/>
              <a:t>="</a:t>
            </a:r>
            <a:r>
              <a:rPr lang="en-US" altLang="zh-CN" dirty="0" err="1"/>
              <a:t>showTable</a:t>
            </a:r>
            <a:r>
              <a:rPr lang="en-US" altLang="zh-CN" dirty="0"/>
              <a:t>()" /&gt;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hr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    &lt;label&gt;V</a:t>
            </a:r>
            <a:r>
              <a:rPr lang="zh-CN" altLang="en-US" dirty="0"/>
              <a:t>带的型号 ：</a:t>
            </a:r>
            <a:r>
              <a:rPr lang="en-US" altLang="zh-CN" dirty="0"/>
              <a:t>&lt;/label&gt;</a:t>
            </a:r>
          </a:p>
          <a:p>
            <a:r>
              <a:rPr lang="en-US" altLang="zh-CN" dirty="0"/>
              <a:t>    &lt;input type="text" id="</a:t>
            </a:r>
            <a:r>
              <a:rPr lang="en-US" altLang="zh-CN" dirty="0" err="1"/>
              <a:t>v_type_input</a:t>
            </a:r>
            <a:r>
              <a:rPr lang="en-US" altLang="zh-CN" dirty="0"/>
              <a:t>"&gt;&lt;span id="</a:t>
            </a:r>
            <a:r>
              <a:rPr lang="en-US" altLang="zh-CN" dirty="0" err="1"/>
              <a:t>error_type_input</a:t>
            </a:r>
            <a:r>
              <a:rPr lang="en-US" altLang="zh-CN" dirty="0"/>
              <a:t>"&gt;&lt;/span&gt;&lt;</a:t>
            </a:r>
            <a:r>
              <a:rPr lang="en-US" altLang="zh-CN" dirty="0" err="1"/>
              <a:t>br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    &lt;label&gt;</a:t>
            </a:r>
            <a:r>
              <a:rPr lang="zh-CN" altLang="en-US" dirty="0"/>
              <a:t>最小的基准直径：</a:t>
            </a:r>
            <a:r>
              <a:rPr lang="en-US" altLang="zh-CN" dirty="0"/>
              <a:t>&lt;/label&gt;</a:t>
            </a:r>
          </a:p>
          <a:p>
            <a:r>
              <a:rPr lang="en-US" altLang="zh-CN" dirty="0"/>
              <a:t>    &lt;input type="text" id="</a:t>
            </a:r>
            <a:r>
              <a:rPr lang="en-US" altLang="zh-CN" dirty="0" err="1"/>
              <a:t>dmin_output</a:t>
            </a:r>
            <a:r>
              <a:rPr lang="en-US" altLang="zh-CN" dirty="0"/>
              <a:t>"&gt;</a:t>
            </a:r>
          </a:p>
          <a:p>
            <a:r>
              <a:rPr lang="en-US" altLang="zh-CN" dirty="0"/>
              <a:t>    &lt;</a:t>
            </a:r>
            <a:r>
              <a:rPr lang="en-US" altLang="zh-CN" dirty="0" err="1"/>
              <a:t>hr</a:t>
            </a:r>
            <a:r>
              <a:rPr lang="en-US" altLang="zh-CN" dirty="0"/>
              <a:t>/&gt;</a:t>
            </a:r>
          </a:p>
          <a:p>
            <a:r>
              <a:rPr lang="en-US" altLang="zh-CN" dirty="0"/>
              <a:t>    &lt;input type="button" value="</a:t>
            </a:r>
            <a:r>
              <a:rPr lang="zh-CN" altLang="en-US" dirty="0"/>
              <a:t>普通</a:t>
            </a:r>
            <a:r>
              <a:rPr lang="en-US" altLang="zh-CN" dirty="0"/>
              <a:t>V</a:t>
            </a:r>
            <a:r>
              <a:rPr lang="zh-CN" altLang="en-US" dirty="0"/>
              <a:t>带轮的最小基准直径查询</a:t>
            </a:r>
            <a:r>
              <a:rPr lang="en-US" altLang="zh-CN" dirty="0"/>
              <a:t>" </a:t>
            </a:r>
            <a:r>
              <a:rPr lang="en-US" altLang="zh-CN" dirty="0" err="1"/>
              <a:t>onclick</a:t>
            </a:r>
            <a:r>
              <a:rPr lang="en-US" altLang="zh-CN" dirty="0"/>
              <a:t>="</a:t>
            </a:r>
            <a:r>
              <a:rPr lang="en-US" altLang="zh-CN" dirty="0" err="1"/>
              <a:t>search_dmin</a:t>
            </a:r>
            <a:r>
              <a:rPr lang="en-US" altLang="zh-CN" dirty="0"/>
              <a:t>()"&gt;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11" y="243159"/>
            <a:ext cx="3753395" cy="269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22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171" y="128690"/>
            <a:ext cx="8900161" cy="64325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&lt;script&gt;</a:t>
            </a:r>
          </a:p>
          <a:p>
            <a:r>
              <a:rPr lang="zh-CN" altLang="en-US" sz="1600" dirty="0"/>
              <a:t>        var data = {</a:t>
            </a:r>
          </a:p>
          <a:p>
            <a:r>
              <a:rPr lang="zh-CN" altLang="en-US" sz="1600" dirty="0"/>
              <a:t>            "type": ["Y", "Z", "A", "B", "C", "D", "E"],</a:t>
            </a:r>
          </a:p>
          <a:p>
            <a:r>
              <a:rPr lang="zh-CN" altLang="en-US" sz="1600" dirty="0"/>
              <a:t>            "dmin": [20, 50, 75, 125, 200, 355, 500]</a:t>
            </a:r>
          </a:p>
          <a:p>
            <a:r>
              <a:rPr lang="zh-CN" altLang="en-US" sz="1600" dirty="0"/>
              <a:t>        };</a:t>
            </a:r>
          </a:p>
          <a:p>
            <a:r>
              <a:rPr lang="zh-CN" altLang="en-US" sz="1600" dirty="0"/>
              <a:t>        function search_dmin() {</a:t>
            </a:r>
          </a:p>
          <a:p>
            <a:r>
              <a:rPr lang="zh-CN" altLang="en-US" sz="1600" dirty="0"/>
              <a:t>            var vtype = document.getElementById("v_type_input").value;</a:t>
            </a:r>
          </a:p>
          <a:p>
            <a:r>
              <a:rPr lang="zh-CN" altLang="en-US" sz="1600" dirty="0"/>
              <a:t>            vtype = vtype.toUpperCase();</a:t>
            </a:r>
          </a:p>
          <a:p>
            <a:r>
              <a:rPr lang="zh-CN" altLang="en-US" sz="1600" dirty="0"/>
              <a:t>            switch (vtype) {</a:t>
            </a:r>
          </a:p>
          <a:p>
            <a:r>
              <a:rPr lang="zh-CN" altLang="en-US" sz="1600" dirty="0"/>
              <a:t>                case "Y":  case "Z":</a:t>
            </a:r>
            <a:r>
              <a:rPr lang="en-US" altLang="zh-CN" sz="1600" dirty="0"/>
              <a:t>case </a:t>
            </a:r>
            <a:r>
              <a:rPr lang="zh-CN" altLang="en-US" sz="1600" dirty="0"/>
              <a:t> "A": case "B": case "C": case "D":  case "E":</a:t>
            </a:r>
          </a:p>
          <a:p>
            <a:r>
              <a:rPr lang="zh-CN" altLang="en-US" sz="1600" dirty="0"/>
              <a:t>                    {  document.getElementById("error_type_input").innerHTML = "";</a:t>
            </a:r>
          </a:p>
          <a:p>
            <a:r>
              <a:rPr lang="zh-CN" altLang="en-US" sz="1600" dirty="0"/>
              <a:t>                        for (var i in data['type']) {</a:t>
            </a:r>
          </a:p>
          <a:p>
            <a:r>
              <a:rPr lang="zh-CN" altLang="en-US" sz="1600" dirty="0"/>
              <a:t>                            if (data['type'][i] === vtype) {</a:t>
            </a:r>
          </a:p>
          <a:p>
            <a:r>
              <a:rPr lang="zh-CN" altLang="en-US" sz="1600" dirty="0"/>
              <a:t>                                document.getElementById("dmin_output").value = data['dmin'][i];</a:t>
            </a:r>
          </a:p>
          <a:p>
            <a:r>
              <a:rPr lang="zh-CN" altLang="en-US" sz="1600" dirty="0"/>
              <a:t>                                return;</a:t>
            </a:r>
          </a:p>
          <a:p>
            <a:r>
              <a:rPr lang="zh-CN" altLang="en-US" sz="1600" dirty="0"/>
              <a:t>                            }</a:t>
            </a:r>
          </a:p>
          <a:p>
            <a:r>
              <a:rPr lang="zh-CN" altLang="en-US" sz="1600" dirty="0"/>
              <a:t>                        }</a:t>
            </a:r>
          </a:p>
          <a:p>
            <a:r>
              <a:rPr lang="zh-CN" altLang="en-US" sz="1600" dirty="0"/>
              <a:t>                    }      break;</a:t>
            </a:r>
          </a:p>
          <a:p>
            <a:r>
              <a:rPr lang="zh-CN" altLang="en-US" sz="1600" dirty="0"/>
              <a:t>                default:</a:t>
            </a:r>
          </a:p>
          <a:p>
            <a:r>
              <a:rPr lang="zh-CN" altLang="en-US" sz="1600" dirty="0"/>
              <a:t>                    {     //超出范围</a:t>
            </a:r>
          </a:p>
          <a:p>
            <a:r>
              <a:rPr lang="zh-CN" altLang="en-US" sz="1600" dirty="0"/>
              <a:t>                        document.getElementById("error_type_input").innerHTML = </a:t>
            </a:r>
            <a:endParaRPr lang="en-US" altLang="zh-CN" sz="1600" dirty="0"/>
          </a:p>
          <a:p>
            <a:r>
              <a:rPr lang="en-US" altLang="zh-CN" sz="1600" dirty="0"/>
              <a:t>                                                 </a:t>
            </a:r>
            <a:r>
              <a:rPr lang="zh-CN" altLang="en-US" sz="1600" dirty="0"/>
              <a:t>"超出范围，应在[Y,Z,A,B,C,D,E]之间";</a:t>
            </a:r>
          </a:p>
          <a:p>
            <a:r>
              <a:rPr lang="zh-CN" altLang="en-US" sz="1600" dirty="0"/>
              <a:t>                        return;</a:t>
            </a:r>
          </a:p>
          <a:p>
            <a:r>
              <a:rPr lang="zh-CN" altLang="en-US" sz="1600" dirty="0"/>
              <a:t>                    }</a:t>
            </a:r>
          </a:p>
          <a:p>
            <a:r>
              <a:rPr lang="zh-CN" altLang="en-US" sz="1600" dirty="0"/>
              <a:t>            }  }</a:t>
            </a:r>
          </a:p>
        </p:txBody>
      </p:sp>
    </p:spTree>
    <p:extLst>
      <p:ext uri="{BB962C8B-B14F-4D97-AF65-F5344CB8AC3E}">
        <p14:creationId xmlns:p14="http://schemas.microsoft.com/office/powerpoint/2010/main" val="4064181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0925" y="1166843"/>
            <a:ext cx="782029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function showTable() {</a:t>
            </a:r>
          </a:p>
          <a:p>
            <a:r>
              <a:rPr lang="zh-CN" altLang="en-US" dirty="0"/>
              <a:t>            var table = document.getElementById("table");</a:t>
            </a:r>
          </a:p>
          <a:p>
            <a:r>
              <a:rPr lang="zh-CN" altLang="en-US" dirty="0"/>
              <a:t>            var str = "&lt;table border='1'&gt;";</a:t>
            </a:r>
          </a:p>
          <a:p>
            <a:r>
              <a:rPr lang="zh-CN" altLang="en-US" dirty="0"/>
              <a:t>            for (var key in data) {</a:t>
            </a:r>
          </a:p>
          <a:p>
            <a:r>
              <a:rPr lang="zh-CN" altLang="en-US" dirty="0"/>
              <a:t>                str += "&lt;tr&gt;&lt;td&gt;" + key + "&lt;/td&gt;";</a:t>
            </a:r>
          </a:p>
          <a:p>
            <a:r>
              <a:rPr lang="zh-CN" altLang="en-US" dirty="0"/>
              <a:t>                for (var i in data[key]) {</a:t>
            </a:r>
          </a:p>
          <a:p>
            <a:r>
              <a:rPr lang="zh-CN" altLang="en-US" dirty="0"/>
              <a:t>                    str += "&lt;td&gt;" + data[key][i] + "&lt;/td&gt;";</a:t>
            </a:r>
          </a:p>
          <a:p>
            <a:r>
              <a:rPr lang="zh-CN" altLang="en-US" dirty="0"/>
              <a:t>                }</a:t>
            </a:r>
          </a:p>
          <a:p>
            <a:r>
              <a:rPr lang="zh-CN" altLang="en-US" dirty="0"/>
              <a:t>                str += "&lt;/tr&gt;";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    str += "&lt;/table&gt;";</a:t>
            </a:r>
          </a:p>
          <a:p>
            <a:r>
              <a:rPr lang="zh-CN" altLang="en-US" dirty="0"/>
              <a:t>            table.innerHTML = str;</a:t>
            </a:r>
          </a:p>
          <a:p>
            <a:r>
              <a:rPr lang="zh-CN" altLang="en-US" dirty="0"/>
              <a:t>        }</a:t>
            </a:r>
          </a:p>
          <a:p>
            <a:r>
              <a:rPr lang="zh-CN" altLang="en-US" dirty="0"/>
              <a:t>  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1190518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5098" y="2942555"/>
            <a:ext cx="8429896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&lt;h1&gt;例题2-2：求普通V带轮的最小基准直径&lt;/h1&gt;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&lt;div id="table"&gt;&lt;/div&gt;&lt;br/&gt;</a:t>
            </a:r>
          </a:p>
          <a:p>
            <a:r>
              <a:rPr lang="zh-CN" altLang="en-US" dirty="0"/>
              <a:t>    &lt;input type="button" value="显示普通V带轮的最小基准直径表格" onclick="showTable()" /&gt;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&lt;label&gt;V带的型号 ：&lt;/label&gt;</a:t>
            </a:r>
          </a:p>
          <a:p>
            <a:r>
              <a:rPr lang="zh-CN" altLang="en-US" dirty="0"/>
              <a:t>    &lt;select id="v-tape-type"&gt;&lt;/select&gt;</a:t>
            </a:r>
          </a:p>
          <a:p>
            <a:r>
              <a:rPr lang="zh-CN" altLang="en-US" dirty="0"/>
              <a:t>    &lt;label&gt;最小的基准直径：&lt;/label&gt;</a:t>
            </a:r>
          </a:p>
          <a:p>
            <a:r>
              <a:rPr lang="zh-CN" altLang="en-US" dirty="0"/>
              <a:t>    &lt;input type="text" id="dmin_output"&gt;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&lt;input type="button" value="普通V带轮的最小基准直径查询" onclick="search_dmin()"&gt;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482" y="62813"/>
            <a:ext cx="5655129" cy="27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84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1450" y="66675"/>
            <a:ext cx="8773614" cy="671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600" dirty="0"/>
              <a:t>&lt;script&gt;</a:t>
            </a:r>
          </a:p>
          <a:p>
            <a:r>
              <a:rPr lang="zh-CN" altLang="en-US" sz="1600" dirty="0"/>
              <a:t>        var data = {</a:t>
            </a:r>
          </a:p>
          <a:p>
            <a:r>
              <a:rPr lang="zh-CN" altLang="en-US" sz="1600" dirty="0"/>
              <a:t>            "type": ["Y", "Z", "A", "B", "C", "D", "E"],</a:t>
            </a:r>
          </a:p>
          <a:p>
            <a:r>
              <a:rPr lang="zh-CN" altLang="en-US" sz="1600" dirty="0"/>
              <a:t>            "dmin": [20, 50, 75, 125, 200, 355, 500]</a:t>
            </a:r>
          </a:p>
          <a:p>
            <a:r>
              <a:rPr lang="zh-CN" altLang="en-US" sz="1600" dirty="0"/>
              <a:t>        };</a:t>
            </a:r>
          </a:p>
          <a:p>
            <a:r>
              <a:rPr lang="zh-CN" altLang="en-US" sz="1600" dirty="0"/>
              <a:t>        function showTable() {</a:t>
            </a:r>
          </a:p>
          <a:p>
            <a:r>
              <a:rPr lang="zh-CN" altLang="en-US" sz="1600" dirty="0"/>
              <a:t>            var table = document.getElementById("table");</a:t>
            </a:r>
          </a:p>
          <a:p>
            <a:r>
              <a:rPr lang="zh-CN" altLang="en-US" sz="1600" dirty="0"/>
              <a:t>            var str = "&lt;table border='1'&gt;";</a:t>
            </a:r>
          </a:p>
          <a:p>
            <a:r>
              <a:rPr lang="zh-CN" altLang="en-US" sz="1600" dirty="0"/>
              <a:t>            for (var key in data) {</a:t>
            </a:r>
          </a:p>
          <a:p>
            <a:r>
              <a:rPr lang="zh-CN" altLang="en-US" sz="1600" dirty="0"/>
              <a:t>                str += "&lt;tr&gt;&lt;td&gt;" + key + "&lt;/td&gt;";</a:t>
            </a:r>
          </a:p>
          <a:p>
            <a:r>
              <a:rPr lang="zh-CN" altLang="en-US" sz="1600" dirty="0"/>
              <a:t>                for (var i in data[key]) {</a:t>
            </a:r>
          </a:p>
          <a:p>
            <a:r>
              <a:rPr lang="zh-CN" altLang="en-US" sz="1600" dirty="0"/>
              <a:t>                    str += "&lt;td&gt;" + data[key][i] + "&lt;/td&gt;";</a:t>
            </a:r>
          </a:p>
          <a:p>
            <a:r>
              <a:rPr lang="zh-CN" altLang="en-US" sz="1600" dirty="0"/>
              <a:t>                }</a:t>
            </a:r>
          </a:p>
          <a:p>
            <a:r>
              <a:rPr lang="zh-CN" altLang="en-US" sz="1600" dirty="0"/>
              <a:t>                str += "&lt;/tr&gt;";</a:t>
            </a:r>
          </a:p>
          <a:p>
            <a:r>
              <a:rPr lang="zh-CN" altLang="en-US" sz="1600" dirty="0"/>
              <a:t>            }</a:t>
            </a:r>
          </a:p>
          <a:p>
            <a:r>
              <a:rPr lang="zh-CN" altLang="en-US" sz="1600" dirty="0"/>
              <a:t>            str += “&lt;/table&gt;”;             table.innerHTML = str;</a:t>
            </a:r>
          </a:p>
          <a:p>
            <a:r>
              <a:rPr lang="zh-CN" altLang="en-US" sz="1600" dirty="0"/>
              <a:t>            var select = document.getElementById(“v-tape-type”);    </a:t>
            </a:r>
            <a:r>
              <a:rPr lang="en-US" altLang="zh-CN" sz="1600" dirty="0" err="1"/>
              <a:t>select.options.length</a:t>
            </a:r>
            <a:r>
              <a:rPr lang="en-US" altLang="zh-CN" sz="1600" dirty="0"/>
              <a:t> = 0;</a:t>
            </a:r>
            <a:endParaRPr lang="zh-CN" altLang="en-US" sz="1600" dirty="0"/>
          </a:p>
          <a:p>
            <a:r>
              <a:rPr lang="zh-CN" altLang="en-US" sz="1600" dirty="0"/>
              <a:t>            for (var i in data['type']) {</a:t>
            </a:r>
          </a:p>
          <a:p>
            <a:r>
              <a:rPr lang="zh-CN" altLang="en-US" sz="1600" dirty="0"/>
              <a:t>                var option = document.createElement("option");</a:t>
            </a:r>
          </a:p>
          <a:p>
            <a:r>
              <a:rPr lang="zh-CN" altLang="en-US" sz="1600" dirty="0"/>
              <a:t>                option.text = data['type'][i];                option.value = i;</a:t>
            </a:r>
          </a:p>
          <a:p>
            <a:r>
              <a:rPr lang="zh-CN" altLang="en-US" sz="1600" dirty="0"/>
              <a:t>                try {</a:t>
            </a:r>
          </a:p>
          <a:p>
            <a:r>
              <a:rPr lang="zh-CN" altLang="en-US" sz="1600" dirty="0"/>
              <a:t>                    select.add(option, null);</a:t>
            </a:r>
          </a:p>
          <a:p>
            <a:r>
              <a:rPr lang="zh-CN" altLang="en-US" sz="1600" dirty="0"/>
              <a:t>                } catch (err) {</a:t>
            </a:r>
          </a:p>
          <a:p>
            <a:r>
              <a:rPr lang="zh-CN" altLang="en-US" sz="1600" dirty="0"/>
              <a:t>                    select.add(option);</a:t>
            </a:r>
          </a:p>
          <a:p>
            <a:r>
              <a:rPr lang="zh-CN" altLang="en-US" sz="1600" dirty="0"/>
              <a:t>                }            }        }</a:t>
            </a:r>
          </a:p>
          <a:p>
            <a:r>
              <a:rPr lang="zh-CN" altLang="en-US" sz="1600" dirty="0"/>
              <a:t>   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31006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2899" y="392490"/>
            <a:ext cx="8086725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    function search_dmin() {</a:t>
            </a:r>
          </a:p>
          <a:p>
            <a:r>
              <a:rPr lang="zh-CN" altLang="en-US" dirty="0"/>
              <a:t>            var vtype = document.getElementById("v-tape-type").value;</a:t>
            </a:r>
          </a:p>
          <a:p>
            <a:r>
              <a:rPr lang="zh-CN" altLang="en-US" dirty="0"/>
              <a:t>            if (vtype !== undefined) {</a:t>
            </a:r>
          </a:p>
          <a:p>
            <a:r>
              <a:rPr lang="zh-CN" altLang="en-US" dirty="0"/>
              <a:t>                document.getElementById("dmin_output").value = data['dmin'][vtype];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}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857" y="2939363"/>
            <a:ext cx="5655129" cy="279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32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二维非函数数表</a:t>
            </a:r>
          </a:p>
        </p:txBody>
      </p:sp>
      <p:pic>
        <p:nvPicPr>
          <p:cNvPr id="1026" name="Picture 2" descr="E:\Dropbox\myprj\guetprj\CAD\images\linker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314450"/>
            <a:ext cx="6400800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4619625"/>
            <a:ext cx="51054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7176" y="365126"/>
            <a:ext cx="3714750" cy="596899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js</a:t>
            </a:r>
            <a:r>
              <a:rPr lang="zh-CN" altLang="en-US" dirty="0"/>
              <a:t>保存二维数据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925" y="95250"/>
            <a:ext cx="5105400" cy="2238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7200" y="2667000"/>
            <a:ext cx="8543925" cy="12964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/>
              <a:t>var</a:t>
            </a:r>
            <a:r>
              <a:rPr lang="en-US" altLang="zh-CN" dirty="0"/>
              <a:t> ka = [[1,1,1.2], [1.2, 1.3, 1.4], [1.4, 1.5, 1.7]] ;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workingType</a:t>
            </a:r>
            <a:r>
              <a:rPr lang="en-US" altLang="zh-CN" dirty="0"/>
              <a:t>=[“</a:t>
            </a:r>
            <a:r>
              <a:rPr lang="zh-CN" altLang="en-US" dirty="0"/>
              <a:t>平稳载荷</a:t>
            </a:r>
            <a:r>
              <a:rPr lang="en-US" altLang="zh-CN" dirty="0"/>
              <a:t>”, “</a:t>
            </a:r>
            <a:r>
              <a:rPr lang="zh-CN" altLang="en-US" dirty="0"/>
              <a:t>中等冲击</a:t>
            </a:r>
            <a:r>
              <a:rPr lang="en-US" altLang="zh-CN" dirty="0"/>
              <a:t>”, “</a:t>
            </a:r>
            <a:r>
              <a:rPr lang="zh-CN" altLang="en-US" dirty="0"/>
              <a:t>严重冲击</a:t>
            </a:r>
            <a:r>
              <a:rPr lang="en-US" altLang="zh-CN" dirty="0"/>
              <a:t>”];</a:t>
            </a:r>
          </a:p>
          <a:p>
            <a:pPr>
              <a:lnSpc>
                <a:spcPct val="150000"/>
              </a:lnSpc>
            </a:pP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powerType</a:t>
            </a:r>
            <a:r>
              <a:rPr lang="en-US" altLang="zh-CN" dirty="0"/>
              <a:t>=[“</a:t>
            </a:r>
            <a:r>
              <a:rPr lang="zh-CN" altLang="en-US" b="1" dirty="0"/>
              <a:t>内燃机</a:t>
            </a:r>
            <a:r>
              <a:rPr lang="en-US" altLang="zh-CN" b="1" dirty="0"/>
              <a:t>-</a:t>
            </a:r>
            <a:r>
              <a:rPr lang="zh-CN" altLang="en-US" b="1" dirty="0"/>
              <a:t>液力传动</a:t>
            </a:r>
            <a:r>
              <a:rPr lang="en-US" altLang="zh-CN" dirty="0"/>
              <a:t>”,  “</a:t>
            </a:r>
            <a:r>
              <a:rPr lang="zh-CN" altLang="en-US" b="1" dirty="0"/>
              <a:t>电动机或汽轮机</a:t>
            </a:r>
            <a:r>
              <a:rPr lang="en-US" altLang="zh-CN" dirty="0"/>
              <a:t>”,  “</a:t>
            </a:r>
            <a:r>
              <a:rPr lang="zh-CN" altLang="en-US" b="1" dirty="0"/>
              <a:t>内燃机</a:t>
            </a:r>
            <a:r>
              <a:rPr lang="en-US" altLang="zh-CN" b="1" dirty="0"/>
              <a:t>-</a:t>
            </a:r>
            <a:r>
              <a:rPr lang="zh-CN" altLang="en-US" b="1" dirty="0"/>
              <a:t>机械传动</a:t>
            </a:r>
            <a:r>
              <a:rPr lang="en-US" altLang="zh-CN" dirty="0"/>
              <a:t>”];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899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JavaScript Math </a:t>
            </a:r>
            <a:r>
              <a:rPr lang="zh-CN" altLang="en-US" dirty="0"/>
              <a:t>对象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504" y="1480896"/>
            <a:ext cx="3265714" cy="802764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348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使用 Math 的属性和方法的语法：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 pi_value=Math.PI; 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var sqrt_value=Math.sqrt(15);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763720"/>
              </p:ext>
            </p:extLst>
          </p:nvPr>
        </p:nvGraphicFramePr>
        <p:xfrm>
          <a:off x="3692434" y="2283660"/>
          <a:ext cx="5307891" cy="4369712"/>
        </p:xfrm>
        <a:graphic>
          <a:graphicData uri="http://schemas.openxmlformats.org/drawingml/2006/table">
            <a:tbl>
              <a:tblPr/>
              <a:tblGrid>
                <a:gridCol w="1109684">
                  <a:extLst>
                    <a:ext uri="{9D8B030D-6E8A-4147-A177-3AD203B41FA5}">
                      <a16:colId xmlns:a16="http://schemas.microsoft.com/office/drawing/2014/main" val="3887604813"/>
                    </a:ext>
                  </a:extLst>
                </a:gridCol>
                <a:gridCol w="4198207">
                  <a:extLst>
                    <a:ext uri="{9D8B030D-6E8A-4147-A177-3AD203B41FA5}">
                      <a16:colId xmlns:a16="http://schemas.microsoft.com/office/drawing/2014/main" val="3883253636"/>
                    </a:ext>
                  </a:extLst>
                </a:gridCol>
              </a:tblGrid>
              <a:tr h="348713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800">
                          <a:effectLst/>
                        </a:rPr>
                        <a:t>属性</a:t>
                      </a:r>
                    </a:p>
                  </a:txBody>
                  <a:tcPr marL="45484" marR="113711" marT="37904" marB="3790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800">
                          <a:effectLst/>
                        </a:rPr>
                        <a:t>描述</a:t>
                      </a:r>
                    </a:p>
                  </a:txBody>
                  <a:tcPr marL="45484" marR="113711" marT="37904" marB="3790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451826"/>
                  </a:ext>
                </a:extLst>
              </a:tr>
              <a:tr h="636781">
                <a:tc>
                  <a:txBody>
                    <a:bodyPr/>
                    <a:lstStyle/>
                    <a:p>
                      <a:pPr fontAlgn="t"/>
                      <a:r>
                        <a:rPr lang="en-US" sz="1800" u="none" dirty="0">
                          <a:effectLst/>
                        </a:rPr>
                        <a:t>E</a:t>
                      </a:r>
                    </a:p>
                    <a:p>
                      <a:pPr fontAlgn="t"/>
                      <a:endParaRPr lang="en-US" sz="1800" u="none" dirty="0">
                        <a:effectLst/>
                      </a:endParaRP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返回算术常量 </a:t>
                      </a:r>
                      <a:r>
                        <a:rPr lang="en-US" altLang="zh-CN" sz="1800">
                          <a:effectLst/>
                        </a:rPr>
                        <a:t>e</a:t>
                      </a:r>
                      <a:r>
                        <a:rPr lang="zh-CN" altLang="en-US" sz="1800">
                          <a:effectLst/>
                        </a:rPr>
                        <a:t>，即自然对数的底数（约等于</a:t>
                      </a:r>
                      <a:r>
                        <a:rPr lang="en-US" altLang="zh-CN" sz="1800">
                          <a:effectLst/>
                        </a:rPr>
                        <a:t>2.718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500277"/>
                  </a:ext>
                </a:extLst>
              </a:tr>
              <a:tr h="363875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LN2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 </a:t>
                      </a:r>
                      <a:r>
                        <a:rPr lang="en-US" altLang="zh-CN" sz="1800">
                          <a:effectLst/>
                        </a:rPr>
                        <a:t>2 </a:t>
                      </a:r>
                      <a:r>
                        <a:rPr lang="zh-CN" altLang="en-US" sz="1800">
                          <a:effectLst/>
                        </a:rPr>
                        <a:t>的自然对数（约等于</a:t>
                      </a:r>
                      <a:r>
                        <a:rPr lang="en-US" altLang="zh-CN" sz="1800">
                          <a:effectLst/>
                        </a:rPr>
                        <a:t>0.693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4217985"/>
                  </a:ext>
                </a:extLst>
              </a:tr>
              <a:tr h="363875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LN10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返回 </a:t>
                      </a:r>
                      <a:r>
                        <a:rPr lang="en-US" altLang="zh-CN" sz="1800" dirty="0">
                          <a:effectLst/>
                        </a:rPr>
                        <a:t>10 </a:t>
                      </a:r>
                      <a:r>
                        <a:rPr lang="zh-CN" altLang="en-US" sz="1800" dirty="0">
                          <a:effectLst/>
                        </a:rPr>
                        <a:t>的自然对数（约等于</a:t>
                      </a:r>
                      <a:r>
                        <a:rPr lang="en-US" altLang="zh-CN" sz="1800" dirty="0">
                          <a:effectLst/>
                        </a:rPr>
                        <a:t>2.302</a:t>
                      </a:r>
                      <a:r>
                        <a:rPr lang="zh-CN" altLang="en-US" sz="1800" dirty="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2501286"/>
                  </a:ext>
                </a:extLst>
              </a:tr>
              <a:tr h="63678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LOG2E</a:t>
                      </a:r>
                    </a:p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返回以 </a:t>
                      </a:r>
                      <a:r>
                        <a:rPr lang="en-US" altLang="zh-CN" sz="1800">
                          <a:effectLst/>
                        </a:rPr>
                        <a:t>2 </a:t>
                      </a:r>
                      <a:r>
                        <a:rPr lang="zh-CN" altLang="en-US" sz="1800">
                          <a:effectLst/>
                        </a:rPr>
                        <a:t>为底的 </a:t>
                      </a:r>
                      <a:r>
                        <a:rPr lang="en-US" altLang="zh-CN" sz="1800">
                          <a:effectLst/>
                        </a:rPr>
                        <a:t>e </a:t>
                      </a:r>
                      <a:r>
                        <a:rPr lang="zh-CN" altLang="en-US" sz="1800">
                          <a:effectLst/>
                        </a:rPr>
                        <a:t>的对数（约等于 </a:t>
                      </a:r>
                      <a:r>
                        <a:rPr lang="en-US" altLang="zh-CN" sz="1800">
                          <a:effectLst/>
                        </a:rPr>
                        <a:t>1.414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9010107"/>
                  </a:ext>
                </a:extLst>
              </a:tr>
              <a:tr h="636781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LOG10E</a:t>
                      </a:r>
                    </a:p>
                    <a:p>
                      <a:pPr fontAlgn="t"/>
                      <a:endParaRPr lang="en-US" sz="1800" dirty="0">
                        <a:effectLst/>
                      </a:endParaRP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返回以 </a:t>
                      </a:r>
                      <a:r>
                        <a:rPr lang="en-US" altLang="zh-CN" sz="1800">
                          <a:effectLst/>
                        </a:rPr>
                        <a:t>10 </a:t>
                      </a:r>
                      <a:r>
                        <a:rPr lang="zh-CN" altLang="en-US" sz="1800">
                          <a:effectLst/>
                        </a:rPr>
                        <a:t>为底的 </a:t>
                      </a:r>
                      <a:r>
                        <a:rPr lang="en-US" altLang="zh-CN" sz="1800">
                          <a:effectLst/>
                        </a:rPr>
                        <a:t>e </a:t>
                      </a:r>
                      <a:r>
                        <a:rPr lang="zh-CN" altLang="en-US" sz="1800">
                          <a:effectLst/>
                        </a:rPr>
                        <a:t>的对数（约等于</a:t>
                      </a:r>
                      <a:r>
                        <a:rPr lang="en-US" altLang="zh-CN" sz="1800">
                          <a:effectLst/>
                        </a:rPr>
                        <a:t>0.434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290261"/>
                  </a:ext>
                </a:extLst>
              </a:tr>
              <a:tr h="363875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PI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返回圆周率（约等于</a:t>
                      </a:r>
                      <a:r>
                        <a:rPr lang="en-US" altLang="zh-CN" sz="1800">
                          <a:effectLst/>
                        </a:rPr>
                        <a:t>3.14159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9451498"/>
                  </a:ext>
                </a:extLst>
              </a:tr>
              <a:tr h="636781">
                <a:tc>
                  <a:txBody>
                    <a:bodyPr/>
                    <a:lstStyle/>
                    <a:p>
                      <a:pPr fontAlgn="t"/>
                      <a:r>
                        <a:rPr lang="en-US" sz="1800" u="none" dirty="0">
                          <a:effectLst/>
                        </a:rPr>
                        <a:t>SQRT1_2</a:t>
                      </a:r>
                    </a:p>
                    <a:p>
                      <a:pPr fontAlgn="t"/>
                      <a:endParaRPr lang="en-US" sz="1800" u="none" dirty="0">
                        <a:effectLst/>
                      </a:endParaRP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>
                          <a:effectLst/>
                        </a:rPr>
                        <a:t>返回返回 </a:t>
                      </a:r>
                      <a:r>
                        <a:rPr lang="en-US" altLang="zh-CN" sz="1800">
                          <a:effectLst/>
                        </a:rPr>
                        <a:t>2 </a:t>
                      </a:r>
                      <a:r>
                        <a:rPr lang="zh-CN" altLang="en-US" sz="1800">
                          <a:effectLst/>
                        </a:rPr>
                        <a:t>的平方根的倒数（约等于 </a:t>
                      </a:r>
                      <a:r>
                        <a:rPr lang="en-US" altLang="zh-CN" sz="1800">
                          <a:effectLst/>
                        </a:rPr>
                        <a:t>0.707</a:t>
                      </a:r>
                      <a:r>
                        <a:rPr lang="zh-CN" altLang="en-US" sz="180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5612053"/>
                  </a:ext>
                </a:extLst>
              </a:tr>
              <a:tr h="363875">
                <a:tc>
                  <a:txBody>
                    <a:bodyPr/>
                    <a:lstStyle/>
                    <a:p>
                      <a:pPr fontAlgn="t"/>
                      <a:r>
                        <a:rPr lang="en-US" sz="1800" dirty="0">
                          <a:effectLst/>
                        </a:rPr>
                        <a:t>SQRT2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800" dirty="0">
                          <a:effectLst/>
                        </a:rPr>
                        <a:t>返回 </a:t>
                      </a:r>
                      <a:r>
                        <a:rPr lang="en-US" altLang="zh-CN" sz="1800" dirty="0">
                          <a:effectLst/>
                        </a:rPr>
                        <a:t>2 </a:t>
                      </a:r>
                      <a:r>
                        <a:rPr lang="zh-CN" altLang="en-US" sz="1800" dirty="0">
                          <a:effectLst/>
                        </a:rPr>
                        <a:t>的平方根（约等于 </a:t>
                      </a:r>
                      <a:r>
                        <a:rPr lang="en-US" altLang="zh-CN" sz="1800" dirty="0">
                          <a:effectLst/>
                        </a:rPr>
                        <a:t>1.414</a:t>
                      </a:r>
                      <a:r>
                        <a:rPr lang="zh-CN" altLang="en-US" sz="1800" dirty="0">
                          <a:effectLst/>
                        </a:rPr>
                        <a:t>）。</a:t>
                      </a:r>
                    </a:p>
                  </a:txBody>
                  <a:tcPr marL="45484" marR="113711" marT="45484" marB="45484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956836"/>
                  </a:ext>
                </a:extLst>
              </a:tr>
            </a:tbl>
          </a:graphicData>
        </a:graphic>
      </p:graphicFrame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627105" y="1775814"/>
            <a:ext cx="1429879" cy="492443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Math 对象属性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358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4" y="4217611"/>
            <a:ext cx="6873395" cy="264038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4775" y="247293"/>
            <a:ext cx="8705850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&lt;h1&gt;例题2-3：求链传动工作情况系数&lt;/h1&gt;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&lt;div id="table"&gt;&lt;/div&gt;&lt;br/&gt;</a:t>
            </a:r>
          </a:p>
          <a:p>
            <a:r>
              <a:rPr lang="zh-CN" altLang="en-US" dirty="0"/>
              <a:t>    &lt;input type="button" value="显示链传动工作情况系数表格" onclick="show_table()" /&gt;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&lt;label&gt;工作机型号：&lt;/label&gt;</a:t>
            </a:r>
          </a:p>
          <a:p>
            <a:r>
              <a:rPr lang="zh-CN" altLang="en-US" dirty="0"/>
              <a:t>    &lt;select id="working_type"&gt;&lt;/select&gt;</a:t>
            </a:r>
          </a:p>
          <a:p>
            <a:r>
              <a:rPr lang="zh-CN" altLang="en-US" dirty="0"/>
              <a:t>    &lt;label&gt;原动机型号：&lt;/label&gt;</a:t>
            </a:r>
          </a:p>
          <a:p>
            <a:r>
              <a:rPr lang="zh-CN" altLang="en-US" dirty="0"/>
              <a:t>    &lt;select id="power_type"&gt;&lt;/select&gt;</a:t>
            </a:r>
          </a:p>
          <a:p>
            <a:endParaRPr lang="zh-CN" altLang="en-US" dirty="0"/>
          </a:p>
          <a:p>
            <a:r>
              <a:rPr lang="zh-CN" altLang="en-US" dirty="0"/>
              <a:t>    &lt;label&gt;工作情况系数：&lt;/label&gt;</a:t>
            </a:r>
          </a:p>
          <a:p>
            <a:r>
              <a:rPr lang="zh-CN" altLang="en-US" dirty="0"/>
              <a:t>    &lt;input type="text" id="ka_output"&gt;</a:t>
            </a:r>
          </a:p>
          <a:p>
            <a:r>
              <a:rPr lang="zh-CN" altLang="en-US" dirty="0"/>
              <a:t>    &lt;hr/&gt;</a:t>
            </a:r>
          </a:p>
          <a:p>
            <a:r>
              <a:rPr lang="zh-CN" altLang="en-US" dirty="0"/>
              <a:t>    &lt;input type="button" value="链传动工作情况系数查询" onclick="search_ka()"&gt;</a:t>
            </a:r>
          </a:p>
        </p:txBody>
      </p:sp>
    </p:spTree>
    <p:extLst>
      <p:ext uri="{BB962C8B-B14F-4D97-AF65-F5344CB8AC3E}">
        <p14:creationId xmlns:p14="http://schemas.microsoft.com/office/powerpoint/2010/main" val="1800078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66699" y="597664"/>
            <a:ext cx="8562975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&lt;script&gt;</a:t>
            </a:r>
          </a:p>
          <a:p>
            <a:r>
              <a:rPr lang="zh-CN" altLang="en-US" dirty="0"/>
              <a:t>        var ka = [</a:t>
            </a:r>
          </a:p>
          <a:p>
            <a:r>
              <a:rPr lang="zh-CN" altLang="en-US" dirty="0"/>
              <a:t>            [1, 1, 1.2],</a:t>
            </a:r>
          </a:p>
          <a:p>
            <a:r>
              <a:rPr lang="zh-CN" altLang="en-US" dirty="0"/>
              <a:t>            [1.2, 1.3, 1.4],</a:t>
            </a:r>
          </a:p>
          <a:p>
            <a:r>
              <a:rPr lang="zh-CN" altLang="en-US" dirty="0"/>
              <a:t>            [1.4, 1.5, 1.7]</a:t>
            </a:r>
          </a:p>
          <a:p>
            <a:r>
              <a:rPr lang="zh-CN" altLang="en-US" dirty="0"/>
              <a:t>        ];</a:t>
            </a:r>
          </a:p>
          <a:p>
            <a:r>
              <a:rPr lang="zh-CN" altLang="en-US" dirty="0"/>
              <a:t>        var workingType = ["平稳载荷", "中等冲击", "严重冲击"];</a:t>
            </a:r>
          </a:p>
          <a:p>
            <a:r>
              <a:rPr lang="zh-CN" altLang="en-US" dirty="0"/>
              <a:t>        var powerType = ["内燃机 - 液力传动", "电动机或汽轮机", "内燃机 - 机械传动"];</a:t>
            </a:r>
          </a:p>
        </p:txBody>
      </p:sp>
    </p:spTree>
    <p:extLst>
      <p:ext uri="{BB962C8B-B14F-4D97-AF65-F5344CB8AC3E}">
        <p14:creationId xmlns:p14="http://schemas.microsoft.com/office/powerpoint/2010/main" val="17423972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2875" y="155645"/>
            <a:ext cx="7600950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dirty="0"/>
              <a:t>function show_table() {</a:t>
            </a:r>
          </a:p>
          <a:p>
            <a:r>
              <a:rPr lang="zh-CN" altLang="en-US" dirty="0"/>
              <a:t>            var table = document.getElementById("table");</a:t>
            </a:r>
          </a:p>
          <a:p>
            <a:r>
              <a:rPr lang="zh-CN" altLang="en-US" dirty="0"/>
              <a:t>            var str = "&lt;table border='1'&gt;";</a:t>
            </a:r>
          </a:p>
          <a:p>
            <a:r>
              <a:rPr lang="zh-CN" altLang="en-US" dirty="0"/>
              <a:t>            str += "&lt;tr&gt;&lt;td&gt;工作机种类\\动力种类&lt;/td&gt;";</a:t>
            </a:r>
          </a:p>
          <a:p>
            <a:r>
              <a:rPr lang="zh-CN" altLang="en-US" dirty="0"/>
              <a:t>            for (var i in powerType) {</a:t>
            </a:r>
          </a:p>
          <a:p>
            <a:r>
              <a:rPr lang="zh-CN" altLang="en-US" dirty="0"/>
              <a:t>                str += "&lt;td&gt;" + powerType[i] + "&lt;/td&gt;";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    str += "&lt;/tr&gt;";</a:t>
            </a:r>
          </a:p>
          <a:p>
            <a:r>
              <a:rPr lang="zh-CN" altLang="en-US" dirty="0"/>
              <a:t>            for (i in workingType) {</a:t>
            </a:r>
          </a:p>
          <a:p>
            <a:r>
              <a:rPr lang="zh-CN" altLang="en-US" dirty="0"/>
              <a:t>                str += "&lt;tr&gt;&lt;td&gt;" + workingType[i] + "&lt;/td&gt;";</a:t>
            </a:r>
          </a:p>
          <a:p>
            <a:r>
              <a:rPr lang="zh-CN" altLang="en-US" dirty="0"/>
              <a:t>                for (var j in powerType) {</a:t>
            </a:r>
          </a:p>
          <a:p>
            <a:r>
              <a:rPr lang="zh-CN" altLang="en-US" dirty="0"/>
              <a:t>                    str += "&lt;td&gt;" + ka[i][j] + "&lt;/td&gt;";</a:t>
            </a:r>
          </a:p>
          <a:p>
            <a:r>
              <a:rPr lang="zh-CN" altLang="en-US" dirty="0"/>
              <a:t>                }</a:t>
            </a:r>
          </a:p>
          <a:p>
            <a:r>
              <a:rPr lang="zh-CN" altLang="en-US" dirty="0"/>
              <a:t>                str += "&lt;/tr&gt;";</a:t>
            </a:r>
          </a:p>
          <a:p>
            <a:r>
              <a:rPr lang="zh-CN" altLang="en-US" dirty="0"/>
              <a:t>            }</a:t>
            </a:r>
          </a:p>
          <a:p>
            <a:r>
              <a:rPr lang="zh-CN" altLang="en-US" dirty="0"/>
              <a:t>            str += "&lt;/table&gt;";</a:t>
            </a:r>
          </a:p>
          <a:p>
            <a:r>
              <a:rPr lang="zh-CN" altLang="en-US" dirty="0"/>
              <a:t>            table.innerHTML = str;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323" y="3833009"/>
            <a:ext cx="5851677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52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086" y="263353"/>
            <a:ext cx="8905875" cy="646330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        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working_select</a:t>
            </a:r>
            <a:r>
              <a:rPr lang="en-US" altLang="zh-CN" dirty="0"/>
              <a:t> =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("</a:t>
            </a:r>
            <a:r>
              <a:rPr lang="en-US" altLang="zh-CN" dirty="0" err="1"/>
              <a:t>working_type</a:t>
            </a:r>
            <a:r>
              <a:rPr lang="en-US" altLang="zh-CN" dirty="0"/>
              <a:t>");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power_select</a:t>
            </a:r>
            <a:r>
              <a:rPr lang="en-US" altLang="zh-CN" dirty="0"/>
              <a:t> =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("</a:t>
            </a:r>
            <a:r>
              <a:rPr lang="en-US" altLang="zh-CN" dirty="0" err="1"/>
              <a:t>power_type</a:t>
            </a:r>
            <a:r>
              <a:rPr lang="en-US" altLang="zh-CN" dirty="0"/>
              <a:t>");</a:t>
            </a:r>
          </a:p>
          <a:p>
            <a:r>
              <a:rPr lang="en-US" altLang="zh-CN" dirty="0"/>
              <a:t>            </a:t>
            </a:r>
            <a:r>
              <a:rPr lang="en-US" altLang="zh-CN" dirty="0" err="1"/>
              <a:t>working_select.options.length</a:t>
            </a:r>
            <a:r>
              <a:rPr lang="en-US" altLang="zh-CN" dirty="0"/>
              <a:t> = 0;             </a:t>
            </a:r>
            <a:r>
              <a:rPr lang="en-US" altLang="zh-CN" dirty="0" err="1"/>
              <a:t>power_select.options.length</a:t>
            </a:r>
            <a:r>
              <a:rPr lang="en-US" altLang="zh-CN" dirty="0"/>
              <a:t> = 0;</a:t>
            </a:r>
          </a:p>
          <a:p>
            <a:endParaRPr lang="en-US" altLang="zh-CN" dirty="0"/>
          </a:p>
          <a:p>
            <a:r>
              <a:rPr lang="en-US" altLang="zh-CN" dirty="0"/>
              <a:t>            for (</a:t>
            </a:r>
            <a:r>
              <a:rPr lang="en-US" altLang="zh-CN" dirty="0" err="1"/>
              <a:t>i</a:t>
            </a:r>
            <a:r>
              <a:rPr lang="en-US" altLang="zh-CN" dirty="0"/>
              <a:t> in </a:t>
            </a:r>
            <a:r>
              <a:rPr lang="en-US" altLang="zh-CN" dirty="0" err="1"/>
              <a:t>workingType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var</a:t>
            </a:r>
            <a:r>
              <a:rPr lang="en-US" altLang="zh-CN" dirty="0"/>
              <a:t> option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("option");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option.text</a:t>
            </a:r>
            <a:r>
              <a:rPr lang="en-US" altLang="zh-CN" dirty="0"/>
              <a:t> = </a:t>
            </a:r>
            <a:r>
              <a:rPr lang="en-US" altLang="zh-CN" dirty="0" err="1"/>
              <a:t>workingType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                </a:t>
            </a:r>
            <a:r>
              <a:rPr lang="en-US" altLang="zh-CN" dirty="0" err="1"/>
              <a:t>option.value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try {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working_select.add</a:t>
            </a:r>
            <a:r>
              <a:rPr lang="en-US" altLang="zh-CN" dirty="0"/>
              <a:t>(option, null);</a:t>
            </a:r>
          </a:p>
          <a:p>
            <a:r>
              <a:rPr lang="en-US" altLang="zh-CN" dirty="0"/>
              <a:t>                } catch (err) {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working_select.add</a:t>
            </a:r>
            <a:r>
              <a:rPr lang="en-US" altLang="zh-CN" dirty="0"/>
              <a:t>(option);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}</a:t>
            </a:r>
          </a:p>
          <a:p>
            <a:endParaRPr lang="en-US" altLang="zh-CN" dirty="0"/>
          </a:p>
          <a:p>
            <a:r>
              <a:rPr lang="en-US" altLang="zh-CN" dirty="0"/>
              <a:t>            for (</a:t>
            </a:r>
            <a:r>
              <a:rPr lang="en-US" altLang="zh-CN" dirty="0" err="1"/>
              <a:t>i</a:t>
            </a:r>
            <a:r>
              <a:rPr lang="en-US" altLang="zh-CN" dirty="0"/>
              <a:t> in </a:t>
            </a:r>
            <a:r>
              <a:rPr lang="en-US" altLang="zh-CN" dirty="0" err="1"/>
              <a:t>powerType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var</a:t>
            </a:r>
            <a:r>
              <a:rPr lang="en-US" altLang="zh-CN" dirty="0"/>
              <a:t> option = </a:t>
            </a:r>
            <a:r>
              <a:rPr lang="en-US" altLang="zh-CN" dirty="0" err="1"/>
              <a:t>document.createElement</a:t>
            </a:r>
            <a:r>
              <a:rPr lang="en-US" altLang="zh-CN" dirty="0"/>
              <a:t>("option");         </a:t>
            </a:r>
            <a:r>
              <a:rPr lang="en-US" altLang="zh-CN" dirty="0" err="1"/>
              <a:t>option.text</a:t>
            </a:r>
            <a:r>
              <a:rPr lang="en-US" altLang="zh-CN" dirty="0"/>
              <a:t> = </a:t>
            </a:r>
            <a:r>
              <a:rPr lang="en-US" altLang="zh-CN" dirty="0" err="1"/>
              <a:t>powerType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option.value</a:t>
            </a:r>
            <a:r>
              <a:rPr lang="en-US" altLang="zh-CN" dirty="0"/>
              <a:t> = </a:t>
            </a:r>
            <a:r>
              <a:rPr lang="en-US" altLang="zh-CN" dirty="0" err="1"/>
              <a:t>i</a:t>
            </a:r>
            <a:r>
              <a:rPr lang="en-US" altLang="zh-CN" dirty="0"/>
              <a:t>;</a:t>
            </a:r>
          </a:p>
          <a:p>
            <a:r>
              <a:rPr lang="en-US" altLang="zh-CN" dirty="0"/>
              <a:t>                try {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power_select.add</a:t>
            </a:r>
            <a:r>
              <a:rPr lang="en-US" altLang="zh-CN" dirty="0"/>
              <a:t>(option, null);</a:t>
            </a:r>
          </a:p>
          <a:p>
            <a:r>
              <a:rPr lang="en-US" altLang="zh-CN" dirty="0"/>
              <a:t>                } catch (err) {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power_select.add</a:t>
            </a:r>
            <a:r>
              <a:rPr lang="en-US" altLang="zh-CN" dirty="0"/>
              <a:t>(option);</a:t>
            </a:r>
          </a:p>
          <a:p>
            <a:r>
              <a:rPr lang="en-US" altLang="zh-CN" dirty="0"/>
              <a:t>                }</a:t>
            </a:r>
          </a:p>
          <a:p>
            <a:r>
              <a:rPr lang="en-US" altLang="zh-CN" dirty="0"/>
              <a:t>            }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7" y="2402001"/>
            <a:ext cx="4561114" cy="17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81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对非函数不规则表的处理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将不规则的数据补充完整</a:t>
            </a:r>
            <a:endParaRPr lang="en-US" altLang="zh-CN" dirty="0"/>
          </a:p>
          <a:p>
            <a:pPr lvl="1"/>
            <a:r>
              <a:rPr lang="zh-CN" altLang="en-US" dirty="0"/>
              <a:t>有可能的话就建立两个不同的数据集合</a:t>
            </a:r>
            <a:endParaRPr lang="en-US" altLang="zh-CN" dirty="0"/>
          </a:p>
          <a:p>
            <a:pPr lvl="1"/>
            <a:r>
              <a:rPr lang="zh-CN" altLang="en-US" dirty="0"/>
              <a:t>例子：渐开线圆柱齿轮标准模数系列</a:t>
            </a:r>
            <a:r>
              <a:rPr lang="en-US" altLang="zh-CN" dirty="0"/>
              <a:t>(</a:t>
            </a:r>
            <a:r>
              <a:rPr lang="zh-CN" altLang="en-US" dirty="0"/>
              <a:t>判断依据是第一个大于等于预定模数的值）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2011"/>
            <a:ext cx="9144000" cy="64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74" y="1849619"/>
            <a:ext cx="6806022" cy="48559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438" y="121920"/>
            <a:ext cx="3173143" cy="2259874"/>
          </a:xfrm>
          <a:prstGeom prst="rect">
            <a:avLst/>
          </a:prstGeom>
          <a:solidFill>
            <a:schemeClr val="accent1">
              <a:alpha val="36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6516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54" y="171994"/>
            <a:ext cx="8391390" cy="48528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59918"/>
            <a:ext cx="9144000" cy="85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55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6" y="0"/>
            <a:ext cx="6465707" cy="6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5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" y="943383"/>
            <a:ext cx="8620125" cy="22193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469" y="339634"/>
            <a:ext cx="7410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JS</a:t>
            </a:r>
            <a:r>
              <a:rPr lang="zh-CN" altLang="en-US" dirty="0"/>
              <a:t>处理非函数非规则数表</a:t>
            </a:r>
            <a:r>
              <a:rPr lang="en-US" altLang="zh-CN" dirty="0"/>
              <a:t>—</a:t>
            </a:r>
            <a:r>
              <a:rPr lang="zh-CN" altLang="en-US" dirty="0"/>
              <a:t>例：标准齿轮咬合齿之间的材料弹性系数表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139390"/>
              </p:ext>
            </p:extLst>
          </p:nvPr>
        </p:nvGraphicFramePr>
        <p:xfrm>
          <a:off x="783769" y="3397125"/>
          <a:ext cx="7532916" cy="27162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5486">
                  <a:extLst>
                    <a:ext uri="{9D8B030D-6E8A-4147-A177-3AD203B41FA5}">
                      <a16:colId xmlns:a16="http://schemas.microsoft.com/office/drawing/2014/main" val="4000648897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3968723999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3296694926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408677552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3720292568"/>
                    </a:ext>
                  </a:extLst>
                </a:gridCol>
                <a:gridCol w="1255486">
                  <a:extLst>
                    <a:ext uri="{9D8B030D-6E8A-4147-A177-3AD203B41FA5}">
                      <a16:colId xmlns:a16="http://schemas.microsoft.com/office/drawing/2014/main" val="3231450315"/>
                    </a:ext>
                  </a:extLst>
                </a:gridCol>
              </a:tblGrid>
              <a:tr h="543258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灰铸铁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球墨铸铁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铸钢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锻钢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夹布胶木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660488"/>
                  </a:ext>
                </a:extLst>
              </a:tr>
              <a:tr h="543258">
                <a:tc>
                  <a:txBody>
                    <a:bodyPr/>
                    <a:lstStyle/>
                    <a:p>
                      <a:r>
                        <a:rPr lang="zh-CN" altLang="en-US" dirty="0"/>
                        <a:t>锻钢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188.9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189.8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56.4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024651"/>
                  </a:ext>
                </a:extLst>
              </a:tr>
              <a:tr h="543258">
                <a:tc>
                  <a:txBody>
                    <a:bodyPr/>
                    <a:lstStyle/>
                    <a:p>
                      <a:r>
                        <a:rPr lang="zh-CN" altLang="en-US" dirty="0"/>
                        <a:t>铸铁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161.4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180.5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188.0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7424869"/>
                  </a:ext>
                </a:extLst>
              </a:tr>
              <a:tr h="543258">
                <a:tc>
                  <a:txBody>
                    <a:bodyPr/>
                    <a:lstStyle/>
                    <a:p>
                      <a:r>
                        <a:rPr lang="zh-CN" altLang="en-US" dirty="0"/>
                        <a:t>球墨铸铁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156.4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173.9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582591"/>
                  </a:ext>
                </a:extLst>
              </a:tr>
              <a:tr h="543258">
                <a:tc>
                  <a:txBody>
                    <a:bodyPr/>
                    <a:lstStyle/>
                    <a:p>
                      <a:r>
                        <a:rPr lang="zh-CN" altLang="en-US" dirty="0"/>
                        <a:t>灰铸铁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143.7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undefined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138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961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7018" y="653143"/>
            <a:ext cx="5921828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elastic_coefficient_table</a:t>
            </a:r>
            <a:r>
              <a:rPr lang="en-US" altLang="zh-CN" dirty="0"/>
              <a:t> = [</a:t>
            </a:r>
          </a:p>
          <a:p>
            <a:pPr fontAlgn="t"/>
            <a:r>
              <a:rPr lang="en-US" altLang="zh-CN" dirty="0"/>
              <a:t>    [</a:t>
            </a:r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162.0, 181.4, 188.9, 189.8, 56.4],</a:t>
            </a:r>
          </a:p>
          <a:p>
            <a:pPr fontAlgn="t"/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    [</a:t>
            </a:r>
            <a:r>
              <a:rPr lang="en-US" altLang="zh-CN" dirty="0"/>
              <a:t>161.4, 180.5, 188.0, </a:t>
            </a:r>
            <a:r>
              <a:rPr lang="en-US" altLang="zh-CN" dirty="0">
                <a:solidFill>
                  <a:srgbClr val="FF0000"/>
                </a:solidFill>
              </a:rPr>
              <a:t>undefined, undefined </a:t>
            </a:r>
            <a:r>
              <a:rPr lang="en-US" altLang="zh-CN" dirty="0"/>
              <a:t>],</a:t>
            </a:r>
          </a:p>
          <a:p>
            <a:pPr fontAlgn="t"/>
            <a:r>
              <a:rPr lang="en-US" altLang="zh-CN" dirty="0"/>
              <a:t>    [156.4, 173.9</a:t>
            </a:r>
            <a:r>
              <a:rPr lang="en-US" altLang="zh-CN" dirty="0">
                <a:solidFill>
                  <a:srgbClr val="FF0000"/>
                </a:solidFill>
              </a:rPr>
              <a:t>, undefined, undefined, undefined</a:t>
            </a:r>
            <a:r>
              <a:rPr lang="en-US" altLang="zh-CN" dirty="0"/>
              <a:t>],</a:t>
            </a:r>
          </a:p>
          <a:p>
            <a:pPr fontAlgn="t"/>
            <a:r>
              <a:rPr lang="en-US" altLang="zh-CN" dirty="0"/>
              <a:t>    [143.7, </a:t>
            </a:r>
            <a:r>
              <a:rPr lang="en-US" altLang="zh-CN" dirty="0">
                <a:solidFill>
                  <a:srgbClr val="FF0000"/>
                </a:solidFill>
              </a:rPr>
              <a:t>undefined, undefined, undefined, undefined</a:t>
            </a:r>
            <a:r>
              <a:rPr lang="en-US" altLang="zh-CN" dirty="0"/>
              <a:t>]</a:t>
            </a:r>
          </a:p>
          <a:p>
            <a:pPr fontAlgn="t"/>
            <a:r>
              <a:rPr lang="en-US" altLang="zh-CN" dirty="0"/>
              <a:t>];</a:t>
            </a:r>
            <a:endParaRPr lang="zh-CN" altLang="zh-CN" dirty="0"/>
          </a:p>
          <a:p>
            <a:pPr fontAlgn="t"/>
            <a:endParaRPr lang="en-US" altLang="zh-CN" dirty="0"/>
          </a:p>
          <a:p>
            <a:pPr fontAlgn="t"/>
            <a:r>
              <a:rPr lang="en-US" altLang="zh-CN" dirty="0"/>
              <a:t>for(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=0; </a:t>
            </a:r>
            <a:r>
              <a:rPr lang="en-US" altLang="zh-CN" dirty="0" err="1"/>
              <a:t>i</a:t>
            </a:r>
            <a:r>
              <a:rPr lang="en-US" altLang="zh-CN" dirty="0"/>
              <a:t> &lt;4; </a:t>
            </a:r>
            <a:r>
              <a:rPr lang="en-US" altLang="zh-CN" dirty="0" err="1"/>
              <a:t>i</a:t>
            </a:r>
            <a:r>
              <a:rPr lang="en-US" altLang="zh-CN" dirty="0"/>
              <a:t>++){</a:t>
            </a:r>
          </a:p>
          <a:p>
            <a:pPr fontAlgn="t"/>
            <a:r>
              <a:rPr lang="en-US" altLang="zh-CN" dirty="0"/>
              <a:t>    for(</a:t>
            </a:r>
            <a:r>
              <a:rPr lang="en-US" altLang="zh-CN" dirty="0" err="1"/>
              <a:t>var</a:t>
            </a:r>
            <a:r>
              <a:rPr lang="en-US" altLang="zh-CN" dirty="0"/>
              <a:t> j=0; j&lt;5; </a:t>
            </a:r>
            <a:r>
              <a:rPr lang="en-US" altLang="zh-CN" dirty="0" err="1"/>
              <a:t>j++</a:t>
            </a:r>
            <a:r>
              <a:rPr lang="en-US" altLang="zh-CN" dirty="0"/>
              <a:t>){</a:t>
            </a:r>
          </a:p>
          <a:p>
            <a:pPr fontAlgn="t"/>
            <a:r>
              <a:rPr lang="en-US" altLang="zh-CN" dirty="0"/>
              <a:t>      </a:t>
            </a:r>
            <a:r>
              <a:rPr lang="en-US" altLang="zh-CN" dirty="0">
                <a:solidFill>
                  <a:srgbClr val="FF0000"/>
                </a:solidFill>
              </a:rPr>
              <a:t>if(</a:t>
            </a:r>
            <a:r>
              <a:rPr lang="en-US" altLang="zh-CN" dirty="0" err="1">
                <a:solidFill>
                  <a:srgbClr val="FF0000"/>
                </a:solidFill>
              </a:rPr>
              <a:t>elastic_coefficient_table</a:t>
            </a:r>
            <a:r>
              <a:rPr lang="en-US" altLang="zh-CN" dirty="0">
                <a:solidFill>
                  <a:srgbClr val="FF0000"/>
                </a:solidFill>
              </a:rPr>
              <a:t>[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][j] !== undefined </a:t>
            </a:r>
            <a:r>
              <a:rPr lang="en-US" altLang="zh-CN" dirty="0"/>
              <a:t>) {</a:t>
            </a:r>
          </a:p>
          <a:p>
            <a:pPr fontAlgn="t"/>
            <a:r>
              <a:rPr lang="en-US" altLang="zh-CN" dirty="0"/>
              <a:t>                    ……………………</a:t>
            </a:r>
          </a:p>
          <a:p>
            <a:pPr fontAlgn="t"/>
            <a:r>
              <a:rPr lang="en-US" altLang="zh-CN" dirty="0"/>
              <a:t>      }</a:t>
            </a:r>
          </a:p>
          <a:p>
            <a:pPr fontAlgn="t"/>
            <a:r>
              <a:rPr lang="en-US" altLang="zh-CN" dirty="0"/>
              <a:t>   }</a:t>
            </a:r>
          </a:p>
          <a:p>
            <a:pPr fontAlgn="t"/>
            <a:r>
              <a:rPr lang="en-US" altLang="zh-CN" dirty="0"/>
              <a:t>}</a:t>
            </a:r>
            <a:endParaRPr lang="zh-CN" altLang="zh-CN" dirty="0"/>
          </a:p>
          <a:p>
            <a:pPr fontAlgn="t"/>
            <a:endParaRPr lang="zh-CN" altLang="zh-CN" dirty="0"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736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405404"/>
              </p:ext>
            </p:extLst>
          </p:nvPr>
        </p:nvGraphicFramePr>
        <p:xfrm>
          <a:off x="481703" y="553766"/>
          <a:ext cx="7570077" cy="6223338"/>
        </p:xfrm>
        <a:graphic>
          <a:graphicData uri="http://schemas.openxmlformats.org/drawingml/2006/table">
            <a:tbl>
              <a:tblPr/>
              <a:tblGrid>
                <a:gridCol w="1655420">
                  <a:extLst>
                    <a:ext uri="{9D8B030D-6E8A-4147-A177-3AD203B41FA5}">
                      <a16:colId xmlns:a16="http://schemas.microsoft.com/office/drawing/2014/main" val="3609080683"/>
                    </a:ext>
                  </a:extLst>
                </a:gridCol>
                <a:gridCol w="5914657">
                  <a:extLst>
                    <a:ext uri="{9D8B030D-6E8A-4147-A177-3AD203B41FA5}">
                      <a16:colId xmlns:a16="http://schemas.microsoft.com/office/drawing/2014/main" val="3026387972"/>
                    </a:ext>
                  </a:extLst>
                </a:gridCol>
              </a:tblGrid>
              <a:tr h="185679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600">
                          <a:effectLst/>
                        </a:rPr>
                        <a:t>方法</a:t>
                      </a:r>
                    </a:p>
                  </a:txBody>
                  <a:tcPr marL="24219" marR="60547" marT="20182" marB="2018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 sz="1600">
                          <a:effectLst/>
                        </a:rPr>
                        <a:t>描述</a:t>
                      </a:r>
                    </a:p>
                  </a:txBody>
                  <a:tcPr marL="24219" marR="60547" marT="20182" marB="20182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09914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2"/>
                        </a:rPr>
                        <a:t>abs(x)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返回数的绝对值。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8007056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3"/>
                        </a:rPr>
                        <a:t>acos(x)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返回数的反余弦值。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2267761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4"/>
                        </a:rPr>
                        <a:t>asin(x)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返回数的反正弦值。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18092"/>
                  </a:ext>
                </a:extLst>
              </a:tr>
              <a:tr h="339065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5"/>
                        </a:rPr>
                        <a:t>atan(x)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以介于 </a:t>
                      </a:r>
                      <a:r>
                        <a:rPr lang="en-US" altLang="zh-CN" sz="1600">
                          <a:effectLst/>
                        </a:rPr>
                        <a:t>-PI/2 </a:t>
                      </a:r>
                      <a:r>
                        <a:rPr lang="zh-CN" altLang="en-US" sz="1600">
                          <a:effectLst/>
                        </a:rPr>
                        <a:t>与 </a:t>
                      </a:r>
                      <a:r>
                        <a:rPr lang="en-US" altLang="zh-CN" sz="1600">
                          <a:effectLst/>
                        </a:rPr>
                        <a:t>PI/2 </a:t>
                      </a:r>
                      <a:r>
                        <a:rPr lang="zh-CN" altLang="en-US" sz="1600">
                          <a:effectLst/>
                        </a:rPr>
                        <a:t>弧度之间的数值来返回 </a:t>
                      </a:r>
                      <a:r>
                        <a:rPr lang="en-US" altLang="zh-CN" sz="1600">
                          <a:effectLst/>
                        </a:rPr>
                        <a:t>x </a:t>
                      </a:r>
                      <a:r>
                        <a:rPr lang="zh-CN" altLang="en-US" sz="1600">
                          <a:effectLst/>
                        </a:rPr>
                        <a:t>的反正切值。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707745"/>
                  </a:ext>
                </a:extLst>
              </a:tr>
              <a:tr h="339065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6"/>
                        </a:rPr>
                        <a:t>atan2(y,x)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返回从 </a:t>
                      </a:r>
                      <a:r>
                        <a:rPr lang="en-US" altLang="zh-CN" sz="1600">
                          <a:effectLst/>
                        </a:rPr>
                        <a:t>x </a:t>
                      </a:r>
                      <a:r>
                        <a:rPr lang="zh-CN" altLang="en-US" sz="1600">
                          <a:effectLst/>
                        </a:rPr>
                        <a:t>轴到点 </a:t>
                      </a:r>
                      <a:r>
                        <a:rPr lang="en-US" altLang="zh-CN" sz="1600">
                          <a:effectLst/>
                        </a:rPr>
                        <a:t>(x,y) </a:t>
                      </a:r>
                      <a:r>
                        <a:rPr lang="zh-CN" altLang="en-US" sz="1600">
                          <a:effectLst/>
                        </a:rPr>
                        <a:t>的角度（介于 </a:t>
                      </a:r>
                      <a:r>
                        <a:rPr lang="en-US" altLang="zh-CN" sz="1600">
                          <a:effectLst/>
                        </a:rPr>
                        <a:t>-PI/2 </a:t>
                      </a:r>
                      <a:r>
                        <a:rPr lang="zh-CN" altLang="en-US" sz="1600">
                          <a:effectLst/>
                        </a:rPr>
                        <a:t>与 </a:t>
                      </a:r>
                      <a:r>
                        <a:rPr lang="en-US" altLang="zh-CN" sz="1600">
                          <a:effectLst/>
                        </a:rPr>
                        <a:t>PI/2 </a:t>
                      </a:r>
                      <a:r>
                        <a:rPr lang="zh-CN" altLang="en-US" sz="1600">
                          <a:effectLst/>
                        </a:rPr>
                        <a:t>弧度之间）。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3676266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7"/>
                        </a:rPr>
                        <a:t>ceil(x)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对数进行上舍入。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085002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8"/>
                        </a:rPr>
                        <a:t>cos(x)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返回数的余弦。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9627121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9"/>
                        </a:rPr>
                        <a:t>exp(x)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 </a:t>
                      </a:r>
                      <a:r>
                        <a:rPr lang="en-US" sz="1600">
                          <a:effectLst/>
                        </a:rPr>
                        <a:t>e </a:t>
                      </a:r>
                      <a:r>
                        <a:rPr lang="zh-CN" altLang="en-US" sz="1600">
                          <a:effectLst/>
                        </a:rPr>
                        <a:t>的指数。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7638580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0"/>
                        </a:rPr>
                        <a:t>floor(x)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对数进行下舍入。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915634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1"/>
                        </a:rPr>
                        <a:t>log(x)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返回数的自然对数（底为</a:t>
                      </a:r>
                      <a:r>
                        <a:rPr lang="en-US" altLang="zh-CN" sz="1600">
                          <a:effectLst/>
                        </a:rPr>
                        <a:t>e</a:t>
                      </a:r>
                      <a:r>
                        <a:rPr lang="zh-CN" altLang="en-US" sz="1600">
                          <a:effectLst/>
                        </a:rPr>
                        <a:t>）。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5167550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2"/>
                        </a:rPr>
                        <a:t>max(x,y)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600">
                          <a:effectLst/>
                        </a:rPr>
                        <a:t>返回 x 和 y 中的最高值。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232958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3"/>
                        </a:rPr>
                        <a:t>min(x,y)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600">
                          <a:effectLst/>
                        </a:rPr>
                        <a:t>返回 x 和 y 中的最低值。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902482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4"/>
                        </a:rPr>
                        <a:t>pow(x,y)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 </a:t>
                      </a:r>
                      <a:r>
                        <a:rPr lang="en-US" sz="1600">
                          <a:effectLst/>
                        </a:rPr>
                        <a:t>x </a:t>
                      </a:r>
                      <a:r>
                        <a:rPr lang="zh-CN" altLang="en-US" sz="1600">
                          <a:effectLst/>
                        </a:rPr>
                        <a:t>的 </a:t>
                      </a:r>
                      <a:r>
                        <a:rPr lang="en-US" sz="1600">
                          <a:effectLst/>
                        </a:rPr>
                        <a:t>y </a:t>
                      </a:r>
                      <a:r>
                        <a:rPr lang="zh-CN" altLang="en-US" sz="1600">
                          <a:effectLst/>
                        </a:rPr>
                        <a:t>次幂。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781359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5"/>
                        </a:rPr>
                        <a:t>random()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 </a:t>
                      </a:r>
                      <a:r>
                        <a:rPr lang="en-US" altLang="zh-CN" sz="1600">
                          <a:effectLst/>
                        </a:rPr>
                        <a:t>0 ~ 1 </a:t>
                      </a:r>
                      <a:r>
                        <a:rPr lang="zh-CN" altLang="en-US" sz="1600">
                          <a:effectLst/>
                        </a:rPr>
                        <a:t>之间的随机数。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4693220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6"/>
                        </a:rPr>
                        <a:t>round(x)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把数四舍五入为最接近的整数。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773333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7"/>
                        </a:rPr>
                        <a:t>sin(x)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返回数的正弦。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945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8"/>
                        </a:rPr>
                        <a:t>sqrt(x)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返回数的平方根。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14253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19"/>
                        </a:rPr>
                        <a:t>tan(x)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返回角的正切。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9726579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20"/>
                        </a:rPr>
                        <a:t>toSource()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>
                          <a:effectLst/>
                        </a:rPr>
                        <a:t>返回该对象的源代码。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976000"/>
                  </a:ext>
                </a:extLst>
              </a:tr>
              <a:tr h="193752">
                <a:tc>
                  <a:txBody>
                    <a:bodyPr/>
                    <a:lstStyle/>
                    <a:p>
                      <a:pPr fontAlgn="t"/>
                      <a:r>
                        <a:rPr lang="en-US" sz="1600" u="sng">
                          <a:solidFill>
                            <a:srgbClr val="900B09"/>
                          </a:solidFill>
                          <a:effectLst/>
                          <a:hlinkClick r:id="rId21"/>
                        </a:rPr>
                        <a:t>valueOf()</a:t>
                      </a:r>
                      <a:endParaRPr lang="en-US" sz="1600">
                        <a:effectLst/>
                      </a:endParaRP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sz="1600" dirty="0">
                          <a:effectLst/>
                        </a:rPr>
                        <a:t>返回 </a:t>
                      </a:r>
                      <a:r>
                        <a:rPr lang="en-US" sz="1600" dirty="0">
                          <a:effectLst/>
                        </a:rPr>
                        <a:t>Math </a:t>
                      </a:r>
                      <a:r>
                        <a:rPr lang="zh-CN" altLang="en-US" sz="1600" dirty="0">
                          <a:effectLst/>
                        </a:rPr>
                        <a:t>对象的原始值。</a:t>
                      </a:r>
                    </a:p>
                  </a:txBody>
                  <a:tcPr marL="24219" marR="60547" marT="24219" marB="24219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689581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81703" y="167017"/>
            <a:ext cx="2893377" cy="246221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Math 对象方法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598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数据保存在文件中</a:t>
            </a:r>
          </a:p>
        </p:txBody>
      </p:sp>
      <p:sp>
        <p:nvSpPr>
          <p:cNvPr id="5" name="矩形 4"/>
          <p:cNvSpPr/>
          <p:nvPr/>
        </p:nvSpPr>
        <p:spPr>
          <a:xfrm>
            <a:off x="330454" y="1506023"/>
            <a:ext cx="3118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 &lt;input type="file"&gt;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标签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41546" y="155218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当用户选择或编辑一个文件名，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file-upload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元素触发 </a:t>
            </a:r>
            <a:r>
              <a:rPr lang="en-US" altLang="zh-CN" dirty="0" err="1">
                <a:solidFill>
                  <a:srgbClr val="000000"/>
                </a:solidFill>
                <a:latin typeface="Verdana" panose="020B0604030504040204" pitchFamily="34" charset="0"/>
              </a:rPr>
              <a:t>onchange</a:t>
            </a:r>
            <a:r>
              <a:rPr lang="en-US" altLang="zh-CN" dirty="0">
                <a:solidFill>
                  <a:srgbClr val="000000"/>
                </a:solidFill>
                <a:latin typeface="Verdana" panose="020B0604030504040204" pitchFamily="34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事件句柄。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719471"/>
              </p:ext>
            </p:extLst>
          </p:nvPr>
        </p:nvGraphicFramePr>
        <p:xfrm>
          <a:off x="628650" y="2559052"/>
          <a:ext cx="7783830" cy="365760"/>
        </p:xfrm>
        <a:graphic>
          <a:graphicData uri="http://schemas.openxmlformats.org/drawingml/2006/table">
            <a:tbl>
              <a:tblPr/>
              <a:tblGrid>
                <a:gridCol w="1513659">
                  <a:extLst>
                    <a:ext uri="{9D8B030D-6E8A-4147-A177-3AD203B41FA5}">
                      <a16:colId xmlns:a16="http://schemas.microsoft.com/office/drawing/2014/main" val="1311958719"/>
                    </a:ext>
                  </a:extLst>
                </a:gridCol>
                <a:gridCol w="6270171">
                  <a:extLst>
                    <a:ext uri="{9D8B030D-6E8A-4147-A177-3AD203B41FA5}">
                      <a16:colId xmlns:a16="http://schemas.microsoft.com/office/drawing/2014/main" val="36017432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value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返回由用户输入设置的文本后，</a:t>
                      </a:r>
                      <a:r>
                        <a:rPr lang="en-US" altLang="zh-CN" dirty="0" err="1">
                          <a:effectLst/>
                        </a:rPr>
                        <a:t>FileUpload</a:t>
                      </a:r>
                      <a:r>
                        <a:rPr lang="en-US" altLang="zh-CN" dirty="0">
                          <a:effectLst/>
                        </a:rPr>
                        <a:t> </a:t>
                      </a:r>
                      <a:r>
                        <a:rPr lang="zh-CN" altLang="en-US" dirty="0">
                          <a:effectLst/>
                        </a:rPr>
                        <a:t>对象的文件名。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4883167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28650" y="3193010"/>
            <a:ext cx="77838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// get selected file element</a:t>
            </a:r>
          </a:p>
          <a:p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oFile</a:t>
            </a:r>
            <a:r>
              <a:rPr lang="en-US" altLang="zh-CN" dirty="0"/>
              <a:t> = </a:t>
            </a:r>
            <a:r>
              <a:rPr lang="en-US" altLang="zh-CN" dirty="0" err="1"/>
              <a:t>document.getElementById</a:t>
            </a:r>
            <a:r>
              <a:rPr lang="en-US" altLang="zh-CN" dirty="0"/>
              <a:t>(‘</a:t>
            </a:r>
            <a:r>
              <a:rPr lang="en-US" altLang="zh-CN" dirty="0" err="1"/>
              <a:t>xxxx</a:t>
            </a:r>
            <a:r>
              <a:rPr lang="en-US" altLang="zh-CN" dirty="0"/>
              <a:t>').files[0];</a:t>
            </a:r>
          </a:p>
        </p:txBody>
      </p:sp>
      <p:sp>
        <p:nvSpPr>
          <p:cNvPr id="11" name="矩形 10"/>
          <p:cNvSpPr/>
          <p:nvPr/>
        </p:nvSpPr>
        <p:spPr>
          <a:xfrm>
            <a:off x="330454" y="4039638"/>
            <a:ext cx="4572000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检测浏览器对</a:t>
            </a:r>
            <a:r>
              <a:rPr lang="en-US" altLang="zh-CN" dirty="0" err="1"/>
              <a:t>FileReader</a:t>
            </a:r>
            <a:r>
              <a:rPr lang="zh-CN" altLang="en-US" dirty="0"/>
              <a:t>的支持</a:t>
            </a:r>
          </a:p>
          <a:p>
            <a:endParaRPr lang="zh-CN" altLang="en-US" dirty="0"/>
          </a:p>
          <a:p>
            <a:r>
              <a:rPr lang="en-US" altLang="zh-CN" dirty="0"/>
              <a:t>if(</a:t>
            </a:r>
            <a:r>
              <a:rPr lang="en-US" altLang="zh-CN" dirty="0" err="1"/>
              <a:t>window.FileReader</a:t>
            </a:r>
            <a:r>
              <a:rPr lang="en-US" altLang="zh-CN" dirty="0"/>
              <a:t>) {  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var</a:t>
            </a:r>
            <a:r>
              <a:rPr lang="en-US" altLang="zh-CN" dirty="0"/>
              <a:t> </a:t>
            </a:r>
            <a:r>
              <a:rPr lang="en-US" altLang="zh-CN" dirty="0" err="1"/>
              <a:t>fr</a:t>
            </a:r>
            <a:r>
              <a:rPr lang="en-US" altLang="zh-CN" dirty="0"/>
              <a:t> = new </a:t>
            </a:r>
            <a:r>
              <a:rPr lang="en-US" altLang="zh-CN" dirty="0" err="1"/>
              <a:t>FileReader</a:t>
            </a:r>
            <a:r>
              <a:rPr lang="en-US" altLang="zh-CN" dirty="0"/>
              <a:t>();  </a:t>
            </a:r>
          </a:p>
          <a:p>
            <a:r>
              <a:rPr lang="en-US" altLang="zh-CN" dirty="0"/>
              <a:t>    // add your code here  </a:t>
            </a:r>
          </a:p>
          <a:p>
            <a:r>
              <a:rPr lang="en-US" altLang="zh-CN" dirty="0"/>
              <a:t>}  </a:t>
            </a:r>
          </a:p>
          <a:p>
            <a:r>
              <a:rPr lang="en-US" altLang="zh-CN" dirty="0"/>
              <a:t>else {  </a:t>
            </a:r>
          </a:p>
          <a:p>
            <a:r>
              <a:rPr lang="en-US" altLang="zh-CN" dirty="0"/>
              <a:t>    alert("Not supported by your browser!");  </a:t>
            </a:r>
          </a:p>
          <a:p>
            <a:r>
              <a:rPr lang="en-US" altLang="zh-CN" dirty="0"/>
              <a:t>}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51597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83593"/>
              </p:ext>
            </p:extLst>
          </p:nvPr>
        </p:nvGraphicFramePr>
        <p:xfrm>
          <a:off x="412759" y="3541917"/>
          <a:ext cx="8051973" cy="1889760"/>
        </p:xfrm>
        <a:graphic>
          <a:graphicData uri="http://schemas.openxmlformats.org/drawingml/2006/table">
            <a:tbl>
              <a:tblPr/>
              <a:tblGrid>
                <a:gridCol w="2683991">
                  <a:extLst>
                    <a:ext uri="{9D8B030D-6E8A-4147-A177-3AD203B41FA5}">
                      <a16:colId xmlns:a16="http://schemas.microsoft.com/office/drawing/2014/main" val="1459257167"/>
                    </a:ext>
                  </a:extLst>
                </a:gridCol>
                <a:gridCol w="2683991">
                  <a:extLst>
                    <a:ext uri="{9D8B030D-6E8A-4147-A177-3AD203B41FA5}">
                      <a16:colId xmlns:a16="http://schemas.microsoft.com/office/drawing/2014/main" val="3455512643"/>
                    </a:ext>
                  </a:extLst>
                </a:gridCol>
                <a:gridCol w="2683991">
                  <a:extLst>
                    <a:ext uri="{9D8B030D-6E8A-4147-A177-3AD203B41FA5}">
                      <a16:colId xmlns:a16="http://schemas.microsoft.com/office/drawing/2014/main" val="15978593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方法名</a:t>
                      </a:r>
                    </a:p>
                  </a:txBody>
                  <a:tcPr marL="60960" marR="6096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参数</a:t>
                      </a:r>
                    </a:p>
                  </a:txBody>
                  <a:tcPr marL="60960" marR="6096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描述</a:t>
                      </a:r>
                    </a:p>
                  </a:txBody>
                  <a:tcPr marL="60960" marR="6096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55976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abort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none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中断读取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0453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readAsBinaryString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dirty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file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将文件读取为二进制码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2023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readAsDataURL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file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将文件读取为 </a:t>
                      </a:r>
                      <a:r>
                        <a:rPr lang="en-US" altLang="zh-CN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DataURL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783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 dirty="0" err="1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readAsText</a:t>
                      </a:r>
                      <a:endParaRPr lang="en-US" dirty="0">
                        <a:solidFill>
                          <a:srgbClr val="7A8E12"/>
                        </a:solidFill>
                        <a:effectLst/>
                        <a:latin typeface="inherit"/>
                      </a:endParaRP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file, [encoding]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将文件读取为文本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04287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2759" y="118997"/>
            <a:ext cx="771515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2. 调用FileReader对象的方法</a:t>
            </a:r>
            <a:endParaRPr kumimoji="0" lang="zh-CN" altLang="zh-CN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FileReader 的实例拥有 4 个方法，其中 3 个用以读取文件，另一个用来中断读取。下面的表格列出了这些方法以及他们的参数和功能，需要注意的是 ，无论读取成功或失败，方法并不会返回读取结果，这一结果存储在 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result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属性中。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readAsText：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该方法有两个参数，其中第二个参数是文本的编码方式，默认值为 UTF-8。这个方法非常容易理解，将文件以文本方式读取，读取的结果即是这个文本文件中的内容。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readAsBinaryString：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该方法将文件读取为二进制字符串，通常我们将它传送到后端，后端可以通过这段字符串存储文件。</a:t>
            </a: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readAsDataURL：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该方法将文件读取为一段以 data: 开头的字符串，这段字符串的实质就是 Data URL，Data URL是一种将小文件直接嵌入文档的方案。这里的小文件通常是指图像与 html 等格式的文件。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2053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40398"/>
              </p:ext>
            </p:extLst>
          </p:nvPr>
        </p:nvGraphicFramePr>
        <p:xfrm>
          <a:off x="485820" y="2237936"/>
          <a:ext cx="7906871" cy="2621280"/>
        </p:xfrm>
        <a:graphic>
          <a:graphicData uri="http://schemas.openxmlformats.org/drawingml/2006/table">
            <a:tbl>
              <a:tblPr/>
              <a:tblGrid>
                <a:gridCol w="1441983">
                  <a:extLst>
                    <a:ext uri="{9D8B030D-6E8A-4147-A177-3AD203B41FA5}">
                      <a16:colId xmlns:a16="http://schemas.microsoft.com/office/drawing/2014/main" val="121812029"/>
                    </a:ext>
                  </a:extLst>
                </a:gridCol>
                <a:gridCol w="6464888">
                  <a:extLst>
                    <a:ext uri="{9D8B030D-6E8A-4147-A177-3AD203B41FA5}">
                      <a16:colId xmlns:a16="http://schemas.microsoft.com/office/drawing/2014/main" val="16782593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事件</a:t>
                      </a:r>
                    </a:p>
                  </a:txBody>
                  <a:tcPr marL="60960" marR="6096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b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描述</a:t>
                      </a:r>
                    </a:p>
                  </a:txBody>
                  <a:tcPr marL="60960" marR="6096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964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onabort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中断时触发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15240" cap="flat" cmpd="sng" algn="ctr">
                      <a:solidFill>
                        <a:srgbClr val="A4C6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41245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onerror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出错时触发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8419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onload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文件读取成功完成时触发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4164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onloadend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读取完成触发，无论成功或失败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5201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onloadstart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读取开始时触发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456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/>
                      <a:r>
                        <a:rPr lang="en-US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onprogress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altLang="en-US" dirty="0">
                          <a:solidFill>
                            <a:srgbClr val="7A8E12"/>
                          </a:solidFill>
                          <a:effectLst/>
                          <a:latin typeface="inherit"/>
                        </a:rPr>
                        <a:t>读取中</a:t>
                      </a:r>
                    </a:p>
                  </a:txBody>
                  <a:tcPr marL="60960" marR="60960" anchor="ctr">
                    <a:lnL>
                      <a:noFill/>
                    </a:lnL>
                    <a:lnR>
                      <a:noFill/>
                    </a:lnR>
                    <a:lnT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DD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077693"/>
                  </a:ext>
                </a:extLst>
              </a:tr>
            </a:tbl>
          </a:graphicData>
        </a:graphic>
      </p:graphicFrame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2749" y="314003"/>
            <a:ext cx="8513015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4761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anose="020B0604020202020204" pitchFamily="34" charset="0"/>
              </a:rPr>
              <a:t>3. 处理事件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FileReader 包含了一套完整的事件模型，用于捕获读取文件时的状态，下面这个表格归纳了这些事件。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82D3F"/>
                </a:solidFill>
                <a:effectLst/>
                <a:ea typeface="Microsoft Yahei" panose="020B0503020204020204" pitchFamily="34" charset="-122"/>
              </a:rPr>
              <a:t>文件一旦开始读取，无论成功或失败，实例的 result 属性都会被填充。如果读取失败，则 result 的值为 null ，否则即是读取的结果，绝大多数的程序都会在成功读取文件的时候，抓取这个值。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0755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532387"/>
              </p:ext>
            </p:extLst>
          </p:nvPr>
        </p:nvGraphicFramePr>
        <p:xfrm>
          <a:off x="1869441" y="2362994"/>
          <a:ext cx="5405118" cy="3276600"/>
        </p:xfrm>
        <a:graphic>
          <a:graphicData uri="http://schemas.openxmlformats.org/drawingml/2006/table">
            <a:tbl>
              <a:tblPr/>
              <a:tblGrid>
                <a:gridCol w="2702559">
                  <a:extLst>
                    <a:ext uri="{9D8B030D-6E8A-4147-A177-3AD203B41FA5}">
                      <a16:colId xmlns:a16="http://schemas.microsoft.com/office/drawing/2014/main" val="403899480"/>
                    </a:ext>
                  </a:extLst>
                </a:gridCol>
                <a:gridCol w="2702559">
                  <a:extLst>
                    <a:ext uri="{9D8B030D-6E8A-4147-A177-3AD203B41FA5}">
                      <a16:colId xmlns:a16="http://schemas.microsoft.com/office/drawing/2014/main" val="5887778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>
                          <a:effectLst/>
                        </a:rPr>
                        <a:t>参数</a:t>
                      </a:r>
                    </a:p>
                  </a:txBody>
                  <a:tcPr marL="45720" marR="114300" marT="38100" marB="381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zh-CN" altLang="en-US">
                          <a:effectLst/>
                        </a:rPr>
                        <a:t>描述</a:t>
                      </a:r>
                    </a:p>
                  </a:txBody>
                  <a:tcPr marL="45720" marR="114300" marT="38100" marB="381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5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728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separator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>
                          <a:effectLst/>
                        </a:rPr>
                        <a:t>必需。字符串或正则表达式，从该参数指定的地方分割 </a:t>
                      </a:r>
                      <a:r>
                        <a:rPr lang="en-US" altLang="zh-CN">
                          <a:effectLst/>
                        </a:rPr>
                        <a:t>stringObject</a:t>
                      </a:r>
                      <a:r>
                        <a:rPr lang="zh-CN" altLang="en-US">
                          <a:effectLst/>
                        </a:rPr>
                        <a:t>。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0785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howmany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可选。该参数可指定返回的数组的最大长度。如果设置了该参数，返回的子串不会多于这个参数指定的数组。如果没有设置该参数，整个字符串都会被分割，不考虑它的长度。</a:t>
                      </a:r>
                    </a:p>
                  </a:txBody>
                  <a:tcPr marL="45720" marR="114300" anchor="ctr">
                    <a:lnL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3172128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8611" y="182115"/>
            <a:ext cx="8609960" cy="1969770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</a:b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语法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stringObject.split(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howmany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返回值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一个字符串数组。该数组是通过在 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separator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指定的边界处将字符串 stringObject 分割成子串创建的。返回的数组中的字串不包括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separator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自身。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但是，如果 </a:t>
            </a:r>
            <a:r>
              <a:rPr kumimoji="0" lang="zh-CN" altLang="zh-CN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separator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是包含子表达式的正则表达式，那么返回的数组中包括与这些子表达式匹配的字串（但不包括与整个正则表达式匹配的文本）。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7454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720" y="182880"/>
            <a:ext cx="774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前面的例子转换为从文件中读取：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36023" y="885766"/>
            <a:ext cx="6400800" cy="2123658"/>
            <a:chOff x="836023" y="885766"/>
            <a:chExt cx="6400800" cy="2123658"/>
          </a:xfrm>
        </p:grpSpPr>
        <p:grpSp>
          <p:nvGrpSpPr>
            <p:cNvPr id="7" name="组合 6"/>
            <p:cNvGrpSpPr/>
            <p:nvPr/>
          </p:nvGrpSpPr>
          <p:grpSpPr>
            <a:xfrm>
              <a:off x="836023" y="1255098"/>
              <a:ext cx="6400800" cy="1754326"/>
              <a:chOff x="836023" y="1255098"/>
              <a:chExt cx="6400800" cy="1754326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836023" y="1255098"/>
                <a:ext cx="6400800" cy="175432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第一系列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0.1, 0.12, 0.15, 0.2, 0.25, 0.3, 0.4, 0.5, 0.6, 0.8, 1, 1.25, 1.5, 2, 2.5, 3, 4, 5, 6, 8, 10, 12, 16, 20, 25, 32, 40, 50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第二系列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/>
                  <a:t>0.35, 0.7, 0.9, 1.75, 2.25, 2.75, 3.25, 3.5, 3.75, 4.5, 5.5, 6.5, 7, 9, 11, 14, 18, 22, 28, 30, 36, 45</a:t>
                </a:r>
              </a:p>
            </p:txBody>
          </p:sp>
          <p:cxnSp>
            <p:nvCxnSpPr>
              <p:cNvPr id="6" name="直接连接符 5"/>
              <p:cNvCxnSpPr/>
              <p:nvPr/>
            </p:nvCxnSpPr>
            <p:spPr>
              <a:xfrm>
                <a:off x="1158240" y="1255098"/>
                <a:ext cx="0" cy="1754326"/>
              </a:xfrm>
              <a:prstGeom prst="line">
                <a:avLst/>
              </a:prstGeom>
              <a:ln w="38100">
                <a:solidFill>
                  <a:srgbClr val="FF00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836023" y="885766"/>
              <a:ext cx="4275909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dirty="0"/>
                <a:t>2-4.dat</a:t>
              </a:r>
              <a:r>
                <a:rPr lang="zh-CN" altLang="en-US" dirty="0"/>
                <a:t>文件</a:t>
              </a:r>
            </a:p>
          </p:txBody>
        </p:sp>
      </p:grpSp>
      <p:cxnSp>
        <p:nvCxnSpPr>
          <p:cNvPr id="11" name="直接箭头连接符 10"/>
          <p:cNvCxnSpPr/>
          <p:nvPr/>
        </p:nvCxnSpPr>
        <p:spPr>
          <a:xfrm flipH="1">
            <a:off x="2377440" y="748937"/>
            <a:ext cx="2255520" cy="7576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5512527" y="748937"/>
            <a:ext cx="1053735" cy="12453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2290354" y="776296"/>
            <a:ext cx="3143795" cy="14879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>
            <a:off x="4066903" y="736878"/>
            <a:ext cx="2114006" cy="21630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632960" y="367546"/>
            <a:ext cx="232736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换行</a:t>
            </a:r>
            <a:r>
              <a:rPr lang="en-US" altLang="zh-CN" dirty="0"/>
              <a:t>(“\n”)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34" y="3124038"/>
            <a:ext cx="5476875" cy="3657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4" name="矩形 23"/>
          <p:cNvSpPr/>
          <p:nvPr/>
        </p:nvSpPr>
        <p:spPr>
          <a:xfrm>
            <a:off x="557349" y="3488226"/>
            <a:ext cx="6008913" cy="224084"/>
          </a:xfrm>
          <a:prstGeom prst="rect">
            <a:avLst/>
          </a:prstGeom>
          <a:solidFill>
            <a:srgbClr val="00B0F0">
              <a:alpha val="25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5434149" y="3213463"/>
            <a:ext cx="1436914" cy="339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871063" y="3124038"/>
            <a:ext cx="1854926" cy="20415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传递</a:t>
            </a:r>
            <a:r>
              <a:rPr lang="en-US" altLang="zh-CN" dirty="0"/>
              <a:t>this</a:t>
            </a:r>
            <a:r>
              <a:rPr lang="zh-CN" altLang="en-US" dirty="0"/>
              <a:t>对象，指向指定的文件</a:t>
            </a:r>
          </a:p>
        </p:txBody>
      </p:sp>
    </p:spTree>
    <p:extLst>
      <p:ext uri="{BB962C8B-B14F-4D97-AF65-F5344CB8AC3E}">
        <p14:creationId xmlns:p14="http://schemas.microsoft.com/office/powerpoint/2010/main" val="175595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68" y="379638"/>
            <a:ext cx="5645331" cy="635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" name="直接箭头连接符 3"/>
          <p:cNvCxnSpPr>
            <a:stCxn id="5" idx="1"/>
          </p:cNvCxnSpPr>
          <p:nvPr/>
        </p:nvCxnSpPr>
        <p:spPr>
          <a:xfrm flipH="1">
            <a:off x="2804161" y="409303"/>
            <a:ext cx="1393370" cy="4005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197531" y="130629"/>
            <a:ext cx="2812869" cy="5573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指向指定的文件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3335383" y="748937"/>
            <a:ext cx="1785257" cy="9579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863634" y="1680755"/>
            <a:ext cx="1968137" cy="182880"/>
          </a:xfrm>
          <a:prstGeom prst="rect">
            <a:avLst/>
          </a:prstGeom>
          <a:solidFill>
            <a:srgbClr val="FF00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021874" y="1706880"/>
            <a:ext cx="2560321" cy="3135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582195" y="1297578"/>
            <a:ext cx="2865120" cy="722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判断是否能够操作本地文件</a:t>
            </a:r>
          </a:p>
        </p:txBody>
      </p:sp>
      <p:sp>
        <p:nvSpPr>
          <p:cNvPr id="15" name="矩形 14"/>
          <p:cNvSpPr/>
          <p:nvPr/>
        </p:nvSpPr>
        <p:spPr>
          <a:xfrm>
            <a:off x="1236617" y="2325189"/>
            <a:ext cx="4258492" cy="2995748"/>
          </a:xfrm>
          <a:prstGeom prst="rect">
            <a:avLst/>
          </a:prstGeom>
          <a:solidFill>
            <a:srgbClr val="00B0F0">
              <a:alpha val="17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>
            <a:off x="5477691" y="2333897"/>
            <a:ext cx="975360" cy="24384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418217" y="2168434"/>
            <a:ext cx="2029098" cy="8098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文件顺利打开并读取后调用本函数</a:t>
            </a:r>
          </a:p>
        </p:txBody>
      </p:sp>
      <p:sp>
        <p:nvSpPr>
          <p:cNvPr id="19" name="矩形 18"/>
          <p:cNvSpPr/>
          <p:nvPr/>
        </p:nvSpPr>
        <p:spPr>
          <a:xfrm>
            <a:off x="2682240" y="2534194"/>
            <a:ext cx="1367246" cy="209006"/>
          </a:xfrm>
          <a:prstGeom prst="rect">
            <a:avLst/>
          </a:prstGeom>
          <a:solidFill>
            <a:srgbClr val="00B050">
              <a:alpha val="2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4049486" y="2743200"/>
            <a:ext cx="2368731" cy="103632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418217" y="3561806"/>
            <a:ext cx="2098766" cy="7053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这就是读取的文件内容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236617" y="5320937"/>
            <a:ext cx="2690949" cy="369332"/>
          </a:xfrm>
          <a:prstGeom prst="rect">
            <a:avLst/>
          </a:prstGeom>
          <a:solidFill>
            <a:srgbClr val="FFC000">
              <a:alpha val="18000"/>
            </a:srgbClr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4049486" y="5434149"/>
            <a:ext cx="2542903" cy="957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557554" y="5233851"/>
            <a:ext cx="2307772" cy="456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以文本文件来打开</a:t>
            </a:r>
          </a:p>
        </p:txBody>
      </p:sp>
    </p:spTree>
    <p:extLst>
      <p:ext uri="{BB962C8B-B14F-4D97-AF65-F5344CB8AC3E}">
        <p14:creationId xmlns:p14="http://schemas.microsoft.com/office/powerpoint/2010/main" val="340652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函数表的处理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插值</a:t>
            </a:r>
            <a:r>
              <a:rPr lang="en-US" altLang="zh-CN" dirty="0"/>
              <a:t>, </a:t>
            </a:r>
            <a:r>
              <a:rPr lang="zh-CN" altLang="en-US" dirty="0"/>
              <a:t>曲线拟合</a:t>
            </a:r>
          </a:p>
        </p:txBody>
      </p:sp>
    </p:spTree>
    <p:extLst>
      <p:ext uri="{BB962C8B-B14F-4D97-AF65-F5344CB8AC3E}">
        <p14:creationId xmlns:p14="http://schemas.microsoft.com/office/powerpoint/2010/main" val="1854821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线性插值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80014"/>
            <a:ext cx="6781800" cy="37528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255476" y="1125415"/>
            <a:ext cx="45192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考虑两个问题</a:t>
            </a:r>
            <a:r>
              <a:rPr lang="en-US" altLang="zh-CN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如何选定两个节点</a:t>
            </a:r>
            <a:r>
              <a:rPr lang="en-US" altLang="zh-CN" dirty="0"/>
              <a:t>;</a:t>
            </a: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/>
              <a:t>如果超出范围</a:t>
            </a:r>
            <a:r>
              <a:rPr lang="en-US" altLang="zh-CN" dirty="0"/>
              <a:t>,</a:t>
            </a:r>
            <a:r>
              <a:rPr lang="zh-CN" altLang="en-US" dirty="0"/>
              <a:t>如何处理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" y="5347677"/>
            <a:ext cx="89725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86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16254"/>
            <a:ext cx="8972550" cy="1200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7" y="1316404"/>
            <a:ext cx="426720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4631" y="3078529"/>
            <a:ext cx="67818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12" y="52754"/>
            <a:ext cx="5796218" cy="6717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" name="直接箭头连接符 4"/>
          <p:cNvCxnSpPr/>
          <p:nvPr/>
        </p:nvCxnSpPr>
        <p:spPr>
          <a:xfrm flipH="1">
            <a:off x="5055577" y="2602523"/>
            <a:ext cx="1318846" cy="10902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035669" y="3604846"/>
            <a:ext cx="1002323" cy="430823"/>
          </a:xfrm>
          <a:prstGeom prst="rect">
            <a:avLst/>
          </a:prstGeom>
          <a:solidFill>
            <a:srgbClr val="00B050">
              <a:alpha val="14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374423" y="2338754"/>
            <a:ext cx="1591408" cy="395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设置缺省值</a:t>
            </a:r>
          </a:p>
        </p:txBody>
      </p:sp>
      <p:sp>
        <p:nvSpPr>
          <p:cNvPr id="8" name="矩形 7"/>
          <p:cNvSpPr/>
          <p:nvPr/>
        </p:nvSpPr>
        <p:spPr>
          <a:xfrm>
            <a:off x="325315" y="5152292"/>
            <a:ext cx="4967654" cy="589085"/>
          </a:xfrm>
          <a:prstGeom prst="rect">
            <a:avLst/>
          </a:prstGeom>
          <a:solidFill>
            <a:srgbClr val="00B0F0">
              <a:alpha val="1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5292969" y="4914900"/>
            <a:ext cx="984739" cy="369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60123" y="4659923"/>
            <a:ext cx="2672862" cy="422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带有图像的按钮</a:t>
            </a:r>
          </a:p>
        </p:txBody>
      </p:sp>
      <p:sp>
        <p:nvSpPr>
          <p:cNvPr id="12" name="矩形 11"/>
          <p:cNvSpPr/>
          <p:nvPr/>
        </p:nvSpPr>
        <p:spPr>
          <a:xfrm>
            <a:off x="325315" y="5952392"/>
            <a:ext cx="4967654" cy="219808"/>
          </a:xfrm>
          <a:prstGeom prst="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5292969" y="5653454"/>
            <a:ext cx="905608" cy="3956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180992" y="5539154"/>
            <a:ext cx="2751993" cy="4132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画布标签</a:t>
            </a:r>
            <a:r>
              <a:rPr lang="en-US" altLang="zh-CN" dirty="0"/>
              <a:t>,</a:t>
            </a:r>
            <a:r>
              <a:rPr lang="zh-CN" altLang="en-US" dirty="0"/>
              <a:t>可以进行画图</a:t>
            </a:r>
          </a:p>
        </p:txBody>
      </p:sp>
      <p:sp>
        <p:nvSpPr>
          <p:cNvPr id="16" name="矩形 15"/>
          <p:cNvSpPr/>
          <p:nvPr/>
        </p:nvSpPr>
        <p:spPr>
          <a:xfrm>
            <a:off x="395654" y="1011115"/>
            <a:ext cx="3763108" cy="219808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4281854" y="817685"/>
            <a:ext cx="1978269" cy="3077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260123" y="562708"/>
            <a:ext cx="2505808" cy="4484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指定插入样式表文件</a:t>
            </a:r>
          </a:p>
        </p:txBody>
      </p:sp>
      <p:sp>
        <p:nvSpPr>
          <p:cNvPr id="20" name="矩形 19"/>
          <p:cNvSpPr/>
          <p:nvPr/>
        </p:nvSpPr>
        <p:spPr>
          <a:xfrm>
            <a:off x="395654" y="1230923"/>
            <a:ext cx="3763108" cy="228600"/>
          </a:xfrm>
          <a:prstGeom prst="rect">
            <a:avLst/>
          </a:prstGeom>
          <a:solidFill>
            <a:schemeClr val="accent6">
              <a:alpha val="1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 flipV="1">
            <a:off x="4281854" y="1336431"/>
            <a:ext cx="1995854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260123" y="1336430"/>
            <a:ext cx="2672862" cy="5539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指定插入</a:t>
            </a:r>
            <a:r>
              <a:rPr lang="en-US" altLang="zh-CN" dirty="0" err="1"/>
              <a:t>javascript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52805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5726" y="618309"/>
            <a:ext cx="6357257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Math.ceil</a:t>
            </a:r>
            <a:r>
              <a:rPr lang="en-US" altLang="zh-CN" dirty="0"/>
              <a:t>(x)</a:t>
            </a:r>
            <a:r>
              <a:rPr lang="zh-CN" altLang="en-US" dirty="0"/>
              <a:t>函数进行上舍入：</a:t>
            </a:r>
            <a:endParaRPr lang="en-US" altLang="zh-CN" dirty="0"/>
          </a:p>
          <a:p>
            <a:r>
              <a:rPr lang="en-US" altLang="zh-CN" dirty="0" err="1"/>
              <a:t>Math.ceil</a:t>
            </a:r>
            <a:r>
              <a:rPr lang="en-US" altLang="zh-CN" dirty="0"/>
              <a:t>(0.6) === 1</a:t>
            </a:r>
          </a:p>
          <a:p>
            <a:r>
              <a:rPr lang="en-US" altLang="zh-CN" dirty="0" err="1"/>
              <a:t>Math.ceil</a:t>
            </a:r>
            <a:r>
              <a:rPr lang="en-US" altLang="zh-CN" dirty="0"/>
              <a:t>(0.4) === 1</a:t>
            </a:r>
          </a:p>
          <a:p>
            <a:r>
              <a:rPr lang="en-US" altLang="zh-CN" dirty="0" err="1"/>
              <a:t>Math.ceil</a:t>
            </a:r>
            <a:r>
              <a:rPr lang="en-US" altLang="zh-CN" dirty="0"/>
              <a:t>(5.1) === 6</a:t>
            </a:r>
          </a:p>
          <a:p>
            <a:r>
              <a:rPr lang="en-US" altLang="zh-CN" dirty="0" err="1"/>
              <a:t>Math.ceil</a:t>
            </a:r>
            <a:r>
              <a:rPr lang="en-US" altLang="zh-CN" dirty="0"/>
              <a:t>(-5.1) === -5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5725" y="2508069"/>
            <a:ext cx="6357257" cy="175432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Math.floor</a:t>
            </a:r>
            <a:r>
              <a:rPr lang="en-US" altLang="zh-CN" dirty="0"/>
              <a:t>(x)</a:t>
            </a:r>
            <a:r>
              <a:rPr lang="zh-CN" altLang="en-US" dirty="0"/>
              <a:t>函数进行下舍入：</a:t>
            </a:r>
            <a:endParaRPr lang="en-US" altLang="zh-CN" dirty="0"/>
          </a:p>
          <a:p>
            <a:r>
              <a:rPr lang="en-US" altLang="zh-CN" dirty="0" err="1"/>
              <a:t>Math.floor</a:t>
            </a:r>
            <a:r>
              <a:rPr lang="en-US" altLang="zh-CN" dirty="0"/>
              <a:t>(0.60) === 0</a:t>
            </a:r>
          </a:p>
          <a:p>
            <a:r>
              <a:rPr lang="en-US" altLang="zh-CN" dirty="0" err="1"/>
              <a:t>Math.floor</a:t>
            </a:r>
            <a:r>
              <a:rPr lang="en-US" altLang="zh-CN" dirty="0"/>
              <a:t>(0.4) === 0</a:t>
            </a:r>
            <a:endParaRPr lang="zh-CN" altLang="en-US" dirty="0"/>
          </a:p>
          <a:p>
            <a:r>
              <a:rPr lang="en-US" altLang="zh-CN" dirty="0" err="1"/>
              <a:t>Math.floor</a:t>
            </a:r>
            <a:r>
              <a:rPr lang="en-US" altLang="zh-CN" dirty="0"/>
              <a:t>(5.6) === 5</a:t>
            </a:r>
            <a:endParaRPr lang="zh-CN" altLang="en-US" dirty="0"/>
          </a:p>
          <a:p>
            <a:r>
              <a:rPr lang="en-US" altLang="zh-CN" dirty="0" err="1"/>
              <a:t>Math.floor</a:t>
            </a:r>
            <a:r>
              <a:rPr lang="en-US" altLang="zh-CN" dirty="0"/>
              <a:t>(-5.1) === -6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35724" y="4641669"/>
            <a:ext cx="6357257" cy="175432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err="1"/>
              <a:t>Math.round</a:t>
            </a:r>
            <a:r>
              <a:rPr lang="en-US" altLang="zh-CN" dirty="0"/>
              <a:t>(x)</a:t>
            </a:r>
            <a:r>
              <a:rPr lang="zh-CN" altLang="en-US" dirty="0"/>
              <a:t>函数进行四舍五入：</a:t>
            </a:r>
            <a:endParaRPr lang="en-US" altLang="zh-CN" dirty="0"/>
          </a:p>
          <a:p>
            <a:r>
              <a:rPr lang="en-US" altLang="zh-CN" dirty="0" err="1"/>
              <a:t>Math.round</a:t>
            </a:r>
            <a:r>
              <a:rPr lang="en-US" altLang="zh-CN" dirty="0"/>
              <a:t>(0.60) === 1</a:t>
            </a:r>
          </a:p>
          <a:p>
            <a:r>
              <a:rPr lang="en-US" altLang="zh-CN" dirty="0" err="1"/>
              <a:t>Math.round</a:t>
            </a:r>
            <a:r>
              <a:rPr lang="en-US" altLang="zh-CN" dirty="0"/>
              <a:t>(0.4) === 0</a:t>
            </a:r>
            <a:endParaRPr lang="zh-CN" altLang="en-US" dirty="0"/>
          </a:p>
          <a:p>
            <a:r>
              <a:rPr lang="en-US" altLang="zh-CN" dirty="0" err="1"/>
              <a:t>Math.round</a:t>
            </a:r>
            <a:r>
              <a:rPr lang="en-US" altLang="zh-CN" dirty="0"/>
              <a:t>(5.6) === 6</a:t>
            </a:r>
            <a:endParaRPr lang="zh-CN" altLang="en-US" dirty="0"/>
          </a:p>
          <a:p>
            <a:r>
              <a:rPr lang="en-US" altLang="zh-CN" dirty="0" err="1"/>
              <a:t>Math.round</a:t>
            </a:r>
            <a:r>
              <a:rPr lang="en-US" altLang="zh-CN" dirty="0"/>
              <a:t>(-5.1) === -5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872438" y="339634"/>
            <a:ext cx="461665" cy="304559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数值的舍入</a:t>
            </a:r>
          </a:p>
        </p:txBody>
      </p:sp>
    </p:spTree>
    <p:extLst>
      <p:ext uri="{BB962C8B-B14F-4D97-AF65-F5344CB8AC3E}">
        <p14:creationId xmlns:p14="http://schemas.microsoft.com/office/powerpoint/2010/main" val="7760004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84" y="1231289"/>
            <a:ext cx="4503860" cy="2390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矩形 2"/>
          <p:cNvSpPr/>
          <p:nvPr/>
        </p:nvSpPr>
        <p:spPr>
          <a:xfrm>
            <a:off x="131884" y="114301"/>
            <a:ext cx="4503860" cy="9847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</a:t>
            </a:r>
            <a:r>
              <a:rPr lang="en-US" altLang="zh-CN" dirty="0"/>
              <a:t>CSS</a:t>
            </a:r>
            <a:r>
              <a:rPr lang="zh-CN" altLang="en-US" dirty="0"/>
              <a:t>目录下的</a:t>
            </a:r>
            <a:r>
              <a:rPr lang="en-US" altLang="zh-CN" dirty="0"/>
              <a:t>style.css</a:t>
            </a:r>
            <a:r>
              <a:rPr lang="zh-CN" altLang="en-US" dirty="0"/>
              <a:t>文件</a:t>
            </a:r>
            <a:r>
              <a:rPr lang="en-US" altLang="zh-CN" dirty="0"/>
              <a:t>,</a:t>
            </a:r>
            <a:r>
              <a:rPr lang="zh-CN" altLang="en-US" dirty="0"/>
              <a:t>指定了样式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2312377" y="1925515"/>
            <a:ext cx="3754315" cy="6682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70438" y="2523392"/>
            <a:ext cx="1424354" cy="254977"/>
          </a:xfrm>
          <a:prstGeom prst="rect">
            <a:avLst/>
          </a:prstGeom>
          <a:solidFill>
            <a:srgbClr val="0070C0">
              <a:alpha val="9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66692" y="1556238"/>
            <a:ext cx="2417885" cy="6506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设定一个 </a:t>
            </a:r>
            <a:r>
              <a:rPr lang="en-US" altLang="zh-CN" dirty="0"/>
              <a:t>class </a:t>
            </a:r>
            <a:r>
              <a:rPr lang="zh-CN" altLang="en-US" dirty="0"/>
              <a:t>样式</a:t>
            </a:r>
          </a:p>
        </p:txBody>
      </p:sp>
    </p:spTree>
    <p:extLst>
      <p:ext uri="{BB962C8B-B14F-4D97-AF65-F5344CB8AC3E}">
        <p14:creationId xmlns:p14="http://schemas.microsoft.com/office/powerpoint/2010/main" val="4704206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" y="785813"/>
            <a:ext cx="7219950" cy="5286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4" name="文本框 3"/>
          <p:cNvSpPr txBox="1"/>
          <p:nvPr/>
        </p:nvSpPr>
        <p:spPr>
          <a:xfrm>
            <a:off x="316523" y="114300"/>
            <a:ext cx="82383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JS</a:t>
            </a:r>
            <a:r>
              <a:rPr lang="zh-CN" altLang="en-US" dirty="0"/>
              <a:t>目录下的</a:t>
            </a:r>
            <a:r>
              <a:rPr lang="en-US" altLang="zh-CN" dirty="0"/>
              <a:t>2-5.js</a:t>
            </a:r>
            <a:r>
              <a:rPr lang="zh-CN" altLang="en-US" dirty="0"/>
              <a:t>文件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7306408" y="1310054"/>
            <a:ext cx="808892" cy="1143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053754" y="861646"/>
            <a:ext cx="967154" cy="1863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785338" y="4053254"/>
            <a:ext cx="2101362" cy="263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42738" y="3587262"/>
            <a:ext cx="1072662" cy="1336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生成表格</a:t>
            </a:r>
          </a:p>
        </p:txBody>
      </p:sp>
    </p:spTree>
    <p:extLst>
      <p:ext uri="{BB962C8B-B14F-4D97-AF65-F5344CB8AC3E}">
        <p14:creationId xmlns:p14="http://schemas.microsoft.com/office/powerpoint/2010/main" val="28999560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3" y="105508"/>
            <a:ext cx="7225453" cy="66025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矩形 2"/>
          <p:cNvSpPr/>
          <p:nvPr/>
        </p:nvSpPr>
        <p:spPr>
          <a:xfrm>
            <a:off x="905608" y="254977"/>
            <a:ext cx="5231423" cy="430823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 flipH="1">
            <a:off x="6268915" y="342900"/>
            <a:ext cx="1230923" cy="1318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499838" y="105508"/>
            <a:ext cx="1415562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获得用户输入的</a:t>
            </a:r>
            <a:r>
              <a:rPr lang="en-US" altLang="zh-CN" dirty="0"/>
              <a:t>alpha</a:t>
            </a:r>
            <a:r>
              <a:rPr lang="zh-CN" altLang="en-US" dirty="0"/>
              <a:t>值</a:t>
            </a:r>
          </a:p>
        </p:txBody>
      </p:sp>
      <p:sp>
        <p:nvSpPr>
          <p:cNvPr id="8" name="矩形 7"/>
          <p:cNvSpPr/>
          <p:nvPr/>
        </p:nvSpPr>
        <p:spPr>
          <a:xfrm>
            <a:off x="905608" y="685800"/>
            <a:ext cx="6057900" cy="1758462"/>
          </a:xfrm>
          <a:prstGeom prst="rect">
            <a:avLst/>
          </a:prstGeom>
          <a:solidFill>
            <a:schemeClr val="accent2">
              <a:alpha val="11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6981092" y="1063869"/>
            <a:ext cx="580293" cy="879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499838" y="905608"/>
            <a:ext cx="1415562" cy="6418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判断输入是否在范围内</a:t>
            </a:r>
          </a:p>
        </p:txBody>
      </p:sp>
      <p:sp>
        <p:nvSpPr>
          <p:cNvPr id="12" name="矩形 11"/>
          <p:cNvSpPr/>
          <p:nvPr/>
        </p:nvSpPr>
        <p:spPr>
          <a:xfrm>
            <a:off x="1345223" y="1151792"/>
            <a:ext cx="4923692" cy="211016"/>
          </a:xfrm>
          <a:prstGeom prst="rect">
            <a:avLst/>
          </a:prstGeom>
          <a:solidFill>
            <a:schemeClr val="accent6">
              <a:alpha val="22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6400800" y="1327638"/>
            <a:ext cx="1178169" cy="4220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7499838" y="1635369"/>
            <a:ext cx="1415562" cy="5978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设置属性</a:t>
            </a:r>
          </a:p>
        </p:txBody>
      </p:sp>
      <p:sp>
        <p:nvSpPr>
          <p:cNvPr id="16" name="矩形 15"/>
          <p:cNvSpPr/>
          <p:nvPr/>
        </p:nvSpPr>
        <p:spPr>
          <a:xfrm>
            <a:off x="1345223" y="1362808"/>
            <a:ext cx="2365131" cy="184638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 flipH="1" flipV="1">
            <a:off x="4018085" y="1547446"/>
            <a:ext cx="3543300" cy="975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499838" y="2347545"/>
            <a:ext cx="1415562" cy="7209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设置样式类</a:t>
            </a:r>
          </a:p>
        </p:txBody>
      </p:sp>
      <p:sp>
        <p:nvSpPr>
          <p:cNvPr id="20" name="矩形 19"/>
          <p:cNvSpPr/>
          <p:nvPr/>
        </p:nvSpPr>
        <p:spPr>
          <a:xfrm>
            <a:off x="1345223" y="2655277"/>
            <a:ext cx="2848708" cy="211015"/>
          </a:xfrm>
          <a:prstGeom prst="rect">
            <a:avLst/>
          </a:prstGeom>
          <a:solidFill>
            <a:srgbClr val="0070C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4211515" y="2628900"/>
            <a:ext cx="756139" cy="1318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4950069" y="2523392"/>
            <a:ext cx="2215662" cy="2637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判断是否在表中</a:t>
            </a:r>
          </a:p>
        </p:txBody>
      </p:sp>
      <p:sp>
        <p:nvSpPr>
          <p:cNvPr id="24" name="矩形 23"/>
          <p:cNvSpPr/>
          <p:nvPr/>
        </p:nvSpPr>
        <p:spPr>
          <a:xfrm>
            <a:off x="1635369" y="2866292"/>
            <a:ext cx="5618285" cy="202222"/>
          </a:xfrm>
          <a:prstGeom prst="rect">
            <a:avLst/>
          </a:prstGeom>
          <a:solidFill>
            <a:srgbClr val="00B050">
              <a:alpha val="12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>
            <a:endCxn id="24" idx="3"/>
          </p:cNvCxnSpPr>
          <p:nvPr/>
        </p:nvCxnSpPr>
        <p:spPr>
          <a:xfrm flipH="1" flipV="1">
            <a:off x="7253654" y="2967403"/>
            <a:ext cx="307731" cy="3385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7561385" y="3182815"/>
            <a:ext cx="1354015" cy="5890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输出包角系数</a:t>
            </a:r>
          </a:p>
        </p:txBody>
      </p:sp>
      <p:sp>
        <p:nvSpPr>
          <p:cNvPr id="28" name="矩形 27"/>
          <p:cNvSpPr/>
          <p:nvPr/>
        </p:nvSpPr>
        <p:spPr>
          <a:xfrm>
            <a:off x="1635368" y="3068514"/>
            <a:ext cx="3683977" cy="211015"/>
          </a:xfrm>
          <a:prstGeom prst="rect">
            <a:avLst/>
          </a:prstGeom>
          <a:solidFill>
            <a:srgbClr val="FF0000">
              <a:alpha val="13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endCxn id="28" idx="3"/>
          </p:cNvCxnSpPr>
          <p:nvPr/>
        </p:nvCxnSpPr>
        <p:spPr>
          <a:xfrm flipH="1" flipV="1">
            <a:off x="5319345" y="3174022"/>
            <a:ext cx="580294" cy="131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5899639" y="3305909"/>
            <a:ext cx="1266092" cy="3604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画图</a:t>
            </a:r>
          </a:p>
        </p:txBody>
      </p:sp>
      <p:sp>
        <p:nvSpPr>
          <p:cNvPr id="32" name="矩形 31"/>
          <p:cNvSpPr/>
          <p:nvPr/>
        </p:nvSpPr>
        <p:spPr>
          <a:xfrm>
            <a:off x="1345223" y="3666393"/>
            <a:ext cx="2435469" cy="246184"/>
          </a:xfrm>
          <a:prstGeom prst="rect">
            <a:avLst/>
          </a:prstGeom>
          <a:solidFill>
            <a:schemeClr val="accent5">
              <a:lumMod val="40000"/>
              <a:lumOff val="60000"/>
              <a:alpha val="32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箭头连接符 33"/>
          <p:cNvCxnSpPr/>
          <p:nvPr/>
        </p:nvCxnSpPr>
        <p:spPr>
          <a:xfrm flipH="1" flipV="1">
            <a:off x="3780692" y="3666393"/>
            <a:ext cx="896816" cy="2461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4677508" y="3701332"/>
            <a:ext cx="2488223" cy="5627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不在表中则查找比输入的包角大的表中数值</a:t>
            </a:r>
          </a:p>
        </p:txBody>
      </p:sp>
      <p:sp>
        <p:nvSpPr>
          <p:cNvPr id="39" name="矩形 38"/>
          <p:cNvSpPr/>
          <p:nvPr/>
        </p:nvSpPr>
        <p:spPr>
          <a:xfrm>
            <a:off x="1635368" y="5178669"/>
            <a:ext cx="4281855" cy="228600"/>
          </a:xfrm>
          <a:prstGeom prst="rect">
            <a:avLst/>
          </a:prstGeom>
          <a:solidFill>
            <a:srgbClr val="FFFF00">
              <a:alpha val="21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5921619" y="5196027"/>
            <a:ext cx="1657350" cy="793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7499838" y="4396154"/>
            <a:ext cx="1415562" cy="113398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找到前后两个点的坐标</a:t>
            </a:r>
            <a:r>
              <a:rPr lang="en-US" altLang="zh-CN" dirty="0"/>
              <a:t>,</a:t>
            </a:r>
            <a:r>
              <a:rPr lang="zh-CN" altLang="en-US" dirty="0"/>
              <a:t>直线插值</a:t>
            </a:r>
          </a:p>
        </p:txBody>
      </p:sp>
    </p:spTree>
    <p:extLst>
      <p:ext uri="{BB962C8B-B14F-4D97-AF65-F5344CB8AC3E}">
        <p14:creationId xmlns:p14="http://schemas.microsoft.com/office/powerpoint/2010/main" val="15271658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" y="1028700"/>
            <a:ext cx="7703344" cy="56886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矩形 2"/>
          <p:cNvSpPr/>
          <p:nvPr/>
        </p:nvSpPr>
        <p:spPr>
          <a:xfrm>
            <a:off x="193431" y="70338"/>
            <a:ext cx="4783015" cy="800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画图的部分</a:t>
            </a:r>
          </a:p>
        </p:txBody>
      </p:sp>
      <p:sp>
        <p:nvSpPr>
          <p:cNvPr id="4" name="矩形 3"/>
          <p:cNvSpPr/>
          <p:nvPr/>
        </p:nvSpPr>
        <p:spPr>
          <a:xfrm>
            <a:off x="1257300" y="1688123"/>
            <a:ext cx="6620608" cy="20222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7112977" y="1143000"/>
            <a:ext cx="835269" cy="5099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877908" y="901184"/>
            <a:ext cx="112541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坐标转换</a:t>
            </a:r>
          </a:p>
        </p:txBody>
      </p:sp>
      <p:sp>
        <p:nvSpPr>
          <p:cNvPr id="9" name="矩形 8"/>
          <p:cNvSpPr/>
          <p:nvPr/>
        </p:nvSpPr>
        <p:spPr>
          <a:xfrm>
            <a:off x="1011115" y="1270516"/>
            <a:ext cx="5600700" cy="197799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811715" y="756138"/>
            <a:ext cx="404447" cy="5143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156539" y="96523"/>
            <a:ext cx="165231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画布的绘图环境获取</a:t>
            </a:r>
          </a:p>
        </p:txBody>
      </p:sp>
      <p:sp>
        <p:nvSpPr>
          <p:cNvPr id="13" name="矩形 12"/>
          <p:cNvSpPr/>
          <p:nvPr/>
        </p:nvSpPr>
        <p:spPr>
          <a:xfrm>
            <a:off x="1661746" y="2110154"/>
            <a:ext cx="2681654" cy="228600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661746" y="2549769"/>
            <a:ext cx="2690446" cy="246185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40777" y="3371849"/>
            <a:ext cx="1336431" cy="250582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 flipH="1" flipV="1">
            <a:off x="4352192" y="2281555"/>
            <a:ext cx="870439" cy="3913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4" idx="3"/>
          </p:cNvCxnSpPr>
          <p:nvPr/>
        </p:nvCxnSpPr>
        <p:spPr>
          <a:xfrm flipH="1" flipV="1">
            <a:off x="4352192" y="2672862"/>
            <a:ext cx="958362" cy="123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5" idx="3"/>
          </p:cNvCxnSpPr>
          <p:nvPr/>
        </p:nvCxnSpPr>
        <p:spPr>
          <a:xfrm flipH="1">
            <a:off x="2277208" y="2954216"/>
            <a:ext cx="2945423" cy="5429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272269" y="2611288"/>
            <a:ext cx="224204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绘制线段</a:t>
            </a:r>
          </a:p>
        </p:txBody>
      </p:sp>
      <p:sp>
        <p:nvSpPr>
          <p:cNvPr id="24" name="矩形 23"/>
          <p:cNvSpPr/>
          <p:nvPr/>
        </p:nvSpPr>
        <p:spPr>
          <a:xfrm>
            <a:off x="1011115" y="3873011"/>
            <a:ext cx="4492870" cy="1059474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5596945" y="4103808"/>
            <a:ext cx="559594" cy="2154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6216162" y="3873011"/>
            <a:ext cx="134742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绘制圆等其他的图形</a:t>
            </a:r>
          </a:p>
        </p:txBody>
      </p:sp>
    </p:spTree>
    <p:extLst>
      <p:ext uri="{BB962C8B-B14F-4D97-AF65-F5344CB8AC3E}">
        <p14:creationId xmlns:p14="http://schemas.microsoft.com/office/powerpoint/2010/main" val="3850584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5945" y="685799"/>
            <a:ext cx="7042639" cy="3640015"/>
          </a:xfrm>
          <a:prstGeom prst="rect">
            <a:avLst/>
          </a:prstGeom>
          <a:solidFill>
            <a:schemeClr val="bg1">
              <a:alpha val="17000"/>
            </a:schemeClr>
          </a:solidFill>
          <a:ln w="603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975945" y="685799"/>
            <a:ext cx="0" cy="42730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975945" y="685799"/>
            <a:ext cx="742950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8247185" y="219808"/>
            <a:ext cx="52753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XS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3577" y="4958862"/>
            <a:ext cx="685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YS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3771900" y="219808"/>
            <a:ext cx="0" cy="5310554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60485" y="3156438"/>
            <a:ext cx="841423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47746" y="219808"/>
            <a:ext cx="5451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35108" y="2690446"/>
            <a:ext cx="4396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844562" y="1767254"/>
            <a:ext cx="79130" cy="87923"/>
          </a:xfrm>
          <a:prstGeom prst="ellipse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923692" y="1371600"/>
            <a:ext cx="88802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(</a:t>
            </a:r>
            <a:r>
              <a:rPr lang="en-US" altLang="zh-CN" dirty="0" err="1"/>
              <a:t>xs,ys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971549" y="4123592"/>
            <a:ext cx="7042639" cy="17584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934808" y="3749921"/>
            <a:ext cx="3341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7306408" y="685799"/>
            <a:ext cx="0" cy="3640015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928338" y="1855177"/>
            <a:ext cx="290147" cy="3780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H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884127" y="685799"/>
            <a:ext cx="0" cy="1125417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317024" y="1019908"/>
            <a:ext cx="40224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980342" y="1811216"/>
            <a:ext cx="3864220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743201" y="1402345"/>
            <a:ext cx="60666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075736" y="3894965"/>
            <a:ext cx="7253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Xmax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410" y="4132384"/>
            <a:ext cx="7253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Xmin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48707" y="4422473"/>
            <a:ext cx="888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Ymin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059722" y="349465"/>
            <a:ext cx="8880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00B050"/>
                </a:solidFill>
              </a:rPr>
              <a:t>Ymax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771900" y="2936631"/>
            <a:ext cx="1151792" cy="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993906" y="2481659"/>
            <a:ext cx="7253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x</a:t>
            </a:r>
            <a:endParaRPr lang="zh-CN" altLang="en-US" dirty="0">
              <a:solidFill>
                <a:srgbClr val="00B050"/>
              </a:solidFill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4886528" y="1848737"/>
            <a:ext cx="11588" cy="1314137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550020" y="2228824"/>
            <a:ext cx="72536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y</a:t>
            </a:r>
            <a:endParaRPr lang="zh-CN" altLang="en-US" dirty="0">
              <a:solidFill>
                <a:srgbClr val="00B05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651395" y="5143528"/>
            <a:ext cx="2567090" cy="1445780"/>
            <a:chOff x="3993906" y="5108329"/>
            <a:chExt cx="2567090" cy="14457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4216572" y="5108329"/>
                  <a:ext cx="2344424" cy="14457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altLang="zh-CN" b="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altLang="zh-CN" dirty="0"/>
                </a:p>
                <a:p>
                  <a:endParaRPr lang="zh-CN" altLang="en-US" dirty="0"/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6572" y="5108329"/>
                  <a:ext cx="2344424" cy="14457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左大括号 4"/>
            <p:cNvSpPr/>
            <p:nvPr/>
          </p:nvSpPr>
          <p:spPr>
            <a:xfrm>
              <a:off x="3993906" y="5249006"/>
              <a:ext cx="323118" cy="1204548"/>
            </a:xfrm>
            <a:prstGeom prst="leftBrace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08014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69546"/>
            <a:ext cx="4163158" cy="6627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2.3 	</a:t>
            </a:r>
            <a:r>
              <a:rPr lang="zh-CN" altLang="en-US" dirty="0"/>
              <a:t>曲线拟合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46538" y="949692"/>
            <a:ext cx="8610600" cy="266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b="1" dirty="0"/>
              <a:t>2.</a:t>
            </a:r>
            <a:r>
              <a:rPr lang="en-US" altLang="zh-CN" b="1" dirty="0"/>
              <a:t>3.1</a:t>
            </a:r>
            <a:r>
              <a:rPr lang="zh-CN" altLang="zh-CN" b="1" dirty="0"/>
              <a:t>  函数表的公式法处理</a:t>
            </a:r>
            <a:r>
              <a:rPr lang="zh-CN" altLang="zh-CN" dirty="0"/>
              <a:t></a:t>
            </a:r>
          </a:p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dirty="0"/>
              <a:t>        对于函数表，除了可用插值法求得表中未列数据外， 还可通过拟合公式来求得。下面介绍拟合公式的方法。 </a:t>
            </a:r>
          </a:p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dirty="0"/>
              <a:t>       如果把一组数据（</a:t>
            </a:r>
            <a:r>
              <a:rPr lang="zh-CN" altLang="zh-CN" i="1" dirty="0"/>
              <a:t>x</a:t>
            </a:r>
            <a:r>
              <a:rPr lang="zh-CN" altLang="zh-CN" i="1" baseline="-25000" dirty="0"/>
              <a:t>i</a:t>
            </a:r>
            <a:r>
              <a:rPr lang="zh-CN" altLang="zh-CN" dirty="0"/>
              <a:t>, </a:t>
            </a:r>
            <a:r>
              <a:rPr lang="zh-CN" altLang="zh-CN" i="1" dirty="0"/>
              <a:t>y</a:t>
            </a:r>
            <a:r>
              <a:rPr lang="zh-CN" altLang="zh-CN" i="1" baseline="-25000" dirty="0"/>
              <a:t>i</a:t>
            </a:r>
            <a:r>
              <a:rPr lang="zh-CN" altLang="zh-CN" dirty="0"/>
              <a:t>）, </a:t>
            </a:r>
            <a:r>
              <a:rPr lang="zh-CN" altLang="zh-CN" i="1" dirty="0"/>
              <a:t>i</a:t>
            </a:r>
            <a:r>
              <a:rPr lang="zh-CN" altLang="zh-CN" dirty="0"/>
              <a:t>=1, 2, 3, </a:t>
            </a:r>
            <a:r>
              <a:rPr lang="zh-CN" altLang="zh-CN" dirty="0">
                <a:latin typeface="Courier New" panose="02070309020205020404" pitchFamily="49" charset="0"/>
              </a:rPr>
              <a:t>…</a:t>
            </a:r>
            <a:r>
              <a:rPr lang="zh-CN" altLang="zh-CN" dirty="0"/>
              <a:t>, </a:t>
            </a:r>
            <a:r>
              <a:rPr lang="zh-CN" altLang="zh-CN" i="1" dirty="0"/>
              <a:t>n</a:t>
            </a:r>
            <a:r>
              <a:rPr lang="zh-CN" altLang="zh-CN" dirty="0"/>
              <a:t>，画在直角坐标系中， 大致呈直线形状分布，则可采用线性拟合；如果画在双对数坐标系中，大致呈直线形状分布，则可采用幂函数或指数函数拟合；除此之外，则采用多项式拟合。 </a:t>
            </a:r>
          </a:p>
        </p:txBody>
      </p:sp>
    </p:spTree>
    <p:extLst>
      <p:ext uri="{BB962C8B-B14F-4D97-AF65-F5344CB8AC3E}">
        <p14:creationId xmlns:p14="http://schemas.microsoft.com/office/powerpoint/2010/main" val="37596207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466725" y="727075"/>
            <a:ext cx="6207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采用</a:t>
            </a:r>
            <a:r>
              <a:rPr lang="zh-CN" altLang="zh-CN" i="1"/>
              <a:t>m</a:t>
            </a:r>
            <a:r>
              <a:rPr lang="zh-CN" altLang="zh-CN"/>
              <a:t>次（</a:t>
            </a:r>
            <a:r>
              <a:rPr lang="zh-CN" altLang="zh-CN" i="1"/>
              <a:t>m</a:t>
            </a:r>
            <a:r>
              <a:rPr lang="zh-CN" altLang="zh-CN"/>
              <a:t>&lt;</a:t>
            </a:r>
            <a:r>
              <a:rPr lang="zh-CN" altLang="zh-CN" i="1"/>
              <a:t>n</a:t>
            </a:r>
            <a:r>
              <a:rPr lang="zh-CN" altLang="zh-CN"/>
              <a:t>）多项式拟合时，拟合公式为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85800" y="1295400"/>
          <a:ext cx="7391400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3" imgW="3288190" imgH="444624" progId="Equation.3">
                  <p:embed/>
                </p:oleObj>
              </mc:Choice>
              <mc:Fallback>
                <p:oleObj r:id="rId3" imgW="3288190" imgH="444624" progId="Equation.3">
                  <p:embed/>
                  <p:pic>
                    <p:nvPicPr>
                      <p:cNvPr id="1792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295400"/>
                        <a:ext cx="7391400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8077200" y="1489075"/>
            <a:ext cx="127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（2-1）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57200" y="2327275"/>
            <a:ext cx="6051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采用幂函数或指数函数拟合时，拟合公式为 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581400" y="2836863"/>
            <a:ext cx="3478213" cy="1735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i="1"/>
              <a:t>y</a:t>
            </a:r>
            <a:r>
              <a:rPr lang="zh-CN" altLang="zh-CN"/>
              <a:t>(</a:t>
            </a:r>
            <a:r>
              <a:rPr lang="zh-CN" altLang="zh-CN" i="1"/>
              <a:t>x</a:t>
            </a:r>
            <a:r>
              <a:rPr lang="zh-CN" altLang="zh-CN"/>
              <a:t>)=</a:t>
            </a:r>
            <a:r>
              <a:rPr lang="zh-CN" altLang="zh-CN" i="1"/>
              <a:t>ax</a:t>
            </a:r>
            <a:r>
              <a:rPr lang="zh-CN" altLang="zh-CN" i="1" baseline="30000"/>
              <a:t>b      </a:t>
            </a:r>
            <a:r>
              <a:rPr lang="zh-CN" altLang="zh-CN"/>
              <a:t> (</a:t>
            </a:r>
            <a:r>
              <a:rPr lang="zh-CN" altLang="zh-CN" i="1"/>
              <a:t>b</a:t>
            </a:r>
            <a:r>
              <a:rPr lang="zh-CN" altLang="zh-CN"/>
              <a:t>可为非整数)</a:t>
            </a:r>
          </a:p>
          <a:p>
            <a:pPr>
              <a:lnSpc>
                <a:spcPct val="150000"/>
              </a:lnSpc>
            </a:pPr>
            <a:r>
              <a:rPr lang="zh-CN" altLang="zh-CN" i="1"/>
              <a:t>y</a:t>
            </a:r>
            <a:r>
              <a:rPr lang="zh-CN" altLang="zh-CN"/>
              <a:t>(</a:t>
            </a:r>
            <a:r>
              <a:rPr lang="zh-CN" altLang="zh-CN" i="1"/>
              <a:t>x</a:t>
            </a:r>
            <a:r>
              <a:rPr lang="zh-CN" altLang="zh-CN"/>
              <a:t>)=</a:t>
            </a:r>
            <a:r>
              <a:rPr lang="zh-CN" altLang="zh-CN" i="1"/>
              <a:t>ab</a:t>
            </a:r>
            <a:r>
              <a:rPr lang="zh-CN" altLang="zh-CN" i="1" baseline="30000"/>
              <a:t>x </a:t>
            </a:r>
            <a:r>
              <a:rPr lang="zh-CN" altLang="zh-CN"/>
              <a:t> </a:t>
            </a:r>
          </a:p>
          <a:p>
            <a:pPr>
              <a:lnSpc>
                <a:spcPct val="150000"/>
              </a:lnSpc>
            </a:pPr>
            <a:r>
              <a:rPr lang="zh-CN" altLang="zh-CN" i="1"/>
              <a:t>y</a:t>
            </a:r>
            <a:r>
              <a:rPr lang="zh-CN" altLang="zh-CN"/>
              <a:t>(</a:t>
            </a:r>
            <a:r>
              <a:rPr lang="zh-CN" altLang="zh-CN" i="1"/>
              <a:t>x</a:t>
            </a:r>
            <a:r>
              <a:rPr lang="zh-CN" altLang="zh-CN"/>
              <a:t>)=</a:t>
            </a:r>
            <a:r>
              <a:rPr lang="zh-CN" altLang="zh-CN" i="1"/>
              <a:t>a</a:t>
            </a:r>
            <a:r>
              <a:rPr lang="zh-CN" altLang="zh-CN"/>
              <a:t>e</a:t>
            </a:r>
            <a:r>
              <a:rPr lang="zh-CN" altLang="zh-CN" i="1" baseline="30000"/>
              <a:t>bx 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943850" y="3810000"/>
            <a:ext cx="127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（2-4） </a:t>
            </a:r>
          </a:p>
        </p:txBody>
      </p:sp>
    </p:spTree>
    <p:extLst>
      <p:ext uri="{BB962C8B-B14F-4D97-AF65-F5344CB8AC3E}">
        <p14:creationId xmlns:p14="http://schemas.microsoft.com/office/powerpoint/2010/main" val="2349326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493713"/>
            <a:ext cx="8610600" cy="131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</a:t>
            </a:r>
            <a:r>
              <a:rPr lang="zh-CN" altLang="zh-CN" b="1" dirty="0"/>
              <a:t>1． 多项式拟合</a:t>
            </a:r>
            <a:r>
              <a:rPr lang="zh-CN" altLang="zh-CN" dirty="0"/>
              <a:t>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如图2-39所示，最小二乘法原理是确保各个坐标点的偏差</a:t>
            </a:r>
            <a:r>
              <a:rPr lang="zh-CN" altLang="zh-CN" i="1" dirty="0"/>
              <a:t>D</a:t>
            </a:r>
            <a:r>
              <a:rPr lang="zh-CN" altLang="zh-CN" i="1" baseline="-25000" dirty="0"/>
              <a:t>i</a:t>
            </a:r>
            <a:r>
              <a:rPr lang="zh-CN" altLang="zh-CN" dirty="0"/>
              <a:t>=</a:t>
            </a:r>
            <a:r>
              <a:rPr lang="zh-CN" altLang="zh-CN" i="1" dirty="0"/>
              <a:t>y</a:t>
            </a:r>
            <a:r>
              <a:rPr lang="zh-CN" altLang="zh-CN" dirty="0"/>
              <a:t>(</a:t>
            </a:r>
            <a:r>
              <a:rPr lang="zh-CN" altLang="zh-CN" i="1" dirty="0"/>
              <a:t>x</a:t>
            </a:r>
            <a:r>
              <a:rPr lang="zh-CN" altLang="zh-CN" i="1" baseline="-25000" dirty="0"/>
              <a:t>i</a:t>
            </a:r>
            <a:r>
              <a:rPr lang="zh-CN" altLang="zh-CN" dirty="0"/>
              <a:t>)-</a:t>
            </a:r>
            <a:r>
              <a:rPr lang="zh-CN" altLang="zh-CN" i="1" dirty="0"/>
              <a:t>y</a:t>
            </a:r>
            <a:r>
              <a:rPr lang="zh-CN" altLang="zh-CN" i="1" baseline="-25000" dirty="0"/>
              <a:t>i</a:t>
            </a:r>
            <a:r>
              <a:rPr lang="zh-CN" altLang="zh-CN" dirty="0"/>
              <a:t>的总和最小，以获得最佳拟合曲线。其中，￠</a:t>
            </a:r>
            <a:r>
              <a:rPr lang="en-US" altLang="zh-CN" dirty="0"/>
              <a:t>  </a:t>
            </a:r>
            <a:r>
              <a:rPr lang="zh-CN" altLang="zh-CN" dirty="0"/>
              <a:t>的计算公式为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743200" y="2273300"/>
          <a:ext cx="3733800" cy="933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r:id="rId3" imgW="1726768" imgH="431930" progId="Equation.3">
                  <p:embed/>
                </p:oleObj>
              </mc:Choice>
              <mc:Fallback>
                <p:oleObj r:id="rId3" imgW="1726768" imgH="431930" progId="Equation.3">
                  <p:embed/>
                  <p:pic>
                    <p:nvPicPr>
                      <p:cNvPr id="180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273300"/>
                        <a:ext cx="3733800" cy="933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315200" y="2514600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(2-5) 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65125" y="3241675"/>
            <a:ext cx="371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将式（2-1）代入式(2-5)得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286000" y="3810000"/>
          <a:ext cx="45720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r:id="rId5" imgW="2069519" imgH="520791" progId="Equation.3">
                  <p:embed/>
                </p:oleObj>
              </mc:Choice>
              <mc:Fallback>
                <p:oleObj r:id="rId5" imgW="2069519" imgH="520791" progId="Equation.3">
                  <p:embed/>
                  <p:pic>
                    <p:nvPicPr>
                      <p:cNvPr id="18023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810000"/>
                        <a:ext cx="457200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7391400" y="4114800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(2-6) 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4800" y="4884738"/>
            <a:ext cx="8610600" cy="151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/>
              <a:t>由于</a:t>
            </a:r>
            <a:r>
              <a:rPr lang="zh-CN" altLang="zh-CN" i="1"/>
              <a:t>x</a:t>
            </a:r>
            <a:r>
              <a:rPr lang="zh-CN" altLang="zh-CN" i="1" baseline="-25000"/>
              <a:t>i</a:t>
            </a:r>
            <a:r>
              <a:rPr lang="zh-CN" altLang="zh-CN"/>
              <a:t>，</a:t>
            </a:r>
            <a:r>
              <a:rPr lang="zh-CN" altLang="zh-CN" i="1"/>
              <a:t>y</a:t>
            </a:r>
            <a:r>
              <a:rPr lang="zh-CN" altLang="zh-CN" i="1" baseline="-25000"/>
              <a:t>i</a:t>
            </a:r>
            <a:r>
              <a:rPr lang="zh-CN" altLang="zh-CN"/>
              <a:t>是已知数据，在式中属于常数。因此，式（2-6）中的是</a:t>
            </a:r>
            <a:r>
              <a:rPr lang="zh-CN" altLang="zh-CN" i="1"/>
              <a:t>a</a:t>
            </a:r>
            <a:r>
              <a:rPr lang="zh-CN" altLang="zh-CN" i="1" baseline="-25000"/>
              <a:t>j</a:t>
            </a:r>
            <a:r>
              <a:rPr lang="zh-CN" altLang="zh-CN"/>
              <a:t>(</a:t>
            </a:r>
            <a:r>
              <a:rPr lang="zh-CN" altLang="zh-CN" i="1"/>
              <a:t>j</a:t>
            </a:r>
            <a:r>
              <a:rPr lang="zh-CN" altLang="zh-CN"/>
              <a:t>=1, 2, </a:t>
            </a:r>
            <a:r>
              <a:rPr lang="zh-CN" altLang="zh-CN">
                <a:latin typeface="Courier New" panose="02070309020205020404" pitchFamily="49" charset="0"/>
              </a:rPr>
              <a:t>…</a:t>
            </a:r>
            <a:r>
              <a:rPr lang="zh-CN" altLang="zh-CN"/>
              <a:t>，</a:t>
            </a:r>
            <a:r>
              <a:rPr lang="zh-CN" altLang="zh-CN" i="1"/>
              <a:t>m</a:t>
            </a:r>
            <a:r>
              <a:rPr lang="zh-CN" altLang="zh-CN"/>
              <a:t>, </a:t>
            </a:r>
            <a:r>
              <a:rPr lang="zh-CN" altLang="zh-CN" i="1"/>
              <a:t>m</a:t>
            </a:r>
            <a:r>
              <a:rPr lang="zh-CN" altLang="zh-CN"/>
              <a:t>+1)的函数，可表示为￠=(</a:t>
            </a:r>
            <a:r>
              <a:rPr lang="zh-CN" altLang="zh-CN" i="1"/>
              <a:t>a</a:t>
            </a:r>
            <a:r>
              <a:rPr lang="zh-CN" altLang="zh-CN" baseline="-25000"/>
              <a:t>1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baseline="-25000"/>
              <a:t>2</a:t>
            </a:r>
            <a:r>
              <a:rPr lang="zh-CN" altLang="zh-CN"/>
              <a:t>, …,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 baseline="-25000"/>
              <a:t>+1</a:t>
            </a:r>
            <a:r>
              <a:rPr lang="zh-CN" altLang="zh-CN"/>
              <a:t>）。 </a:t>
            </a:r>
          </a:p>
        </p:txBody>
      </p:sp>
    </p:spTree>
    <p:extLst>
      <p:ext uri="{BB962C8B-B14F-4D97-AF65-F5344CB8AC3E}">
        <p14:creationId xmlns:p14="http://schemas.microsoft.com/office/powerpoint/2010/main" val="21736682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00400" y="5638800"/>
            <a:ext cx="333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图2-39  数据的曲线拟合</a:t>
            </a:r>
          </a:p>
        </p:txBody>
      </p:sp>
      <p:pic>
        <p:nvPicPr>
          <p:cNvPr id="4" name="Picture 3" descr="D:\待加工书稿\计算机辅助机械设计 秦汝明wp050413\adb\2-3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990600"/>
            <a:ext cx="5715000" cy="438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71587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4800" y="533400"/>
            <a:ext cx="8610600" cy="2173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/>
              <a:t>       求出式(2-6)中￠为极小值时的</a:t>
            </a:r>
            <a:r>
              <a:rPr lang="zh-CN" altLang="zh-CN" i="1"/>
              <a:t>a</a:t>
            </a:r>
            <a:r>
              <a:rPr lang="zh-CN" altLang="zh-CN" baseline="-25000"/>
              <a:t>1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baseline="-25000"/>
              <a:t>2</a:t>
            </a:r>
            <a:r>
              <a:rPr lang="zh-CN" altLang="zh-CN"/>
              <a:t>, …,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 baseline="-25000"/>
              <a:t>+1</a:t>
            </a:r>
            <a:r>
              <a:rPr lang="zh-CN" altLang="zh-CN"/>
              <a:t>值，代入式（2-1）中，就得到偏差的平方和为最小的多项式拟合公式。 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/>
              <a:t>       由高等数学可知，要使￠=(</a:t>
            </a:r>
            <a:r>
              <a:rPr lang="zh-CN" altLang="zh-CN" i="1"/>
              <a:t>a</a:t>
            </a:r>
            <a:r>
              <a:rPr lang="zh-CN" altLang="zh-CN" baseline="-25000"/>
              <a:t>1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baseline="-25000"/>
              <a:t>2</a:t>
            </a:r>
            <a:r>
              <a:rPr lang="zh-CN" altLang="zh-CN"/>
              <a:t>, …,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 baseline="-25000"/>
              <a:t>+1</a:t>
            </a:r>
            <a:r>
              <a:rPr lang="zh-CN" altLang="zh-CN"/>
              <a:t> ）为极小，  </a:t>
            </a:r>
            <a:r>
              <a:rPr lang="zh-CN" altLang="zh-CN" i="1"/>
              <a:t>a</a:t>
            </a:r>
            <a:r>
              <a:rPr lang="zh-CN" altLang="zh-CN" baseline="-25000"/>
              <a:t>1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baseline="-25000"/>
              <a:t>2</a:t>
            </a:r>
            <a:r>
              <a:rPr lang="zh-CN" altLang="zh-CN"/>
              <a:t>, …,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/>
              <a:t>, </a:t>
            </a:r>
            <a:r>
              <a:rPr lang="zh-CN" altLang="zh-CN" i="1"/>
              <a:t>a</a:t>
            </a:r>
            <a:r>
              <a:rPr lang="zh-CN" altLang="zh-CN" i="1" baseline="-25000"/>
              <a:t>m</a:t>
            </a:r>
            <a:r>
              <a:rPr lang="zh-CN" altLang="zh-CN" baseline="-25000"/>
              <a:t>+1</a:t>
            </a:r>
            <a:r>
              <a:rPr lang="zh-CN" altLang="zh-CN"/>
              <a:t>必须满足下列方程组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2590800" y="2819400"/>
          <a:ext cx="3962400" cy="95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r:id="rId3" imgW="1790240" imgH="431930" progId="Equation.3">
                  <p:embed/>
                </p:oleObj>
              </mc:Choice>
              <mc:Fallback>
                <p:oleObj r:id="rId3" imgW="1790240" imgH="431930" progId="Equation.3">
                  <p:embed/>
                  <p:pic>
                    <p:nvPicPr>
                      <p:cNvPr id="18227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19400"/>
                        <a:ext cx="3962400" cy="95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3962400"/>
            <a:ext cx="310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对于式（2-6）求导得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048000" y="4648200"/>
          <a:ext cx="3259138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" r:id="rId5" imgW="1472878" imgH="444624" progId="Equation.3">
                  <p:embed/>
                </p:oleObj>
              </mc:Choice>
              <mc:Fallback>
                <p:oleObj r:id="rId5" imgW="1472878" imgH="444624" progId="Equation.3">
                  <p:embed/>
                  <p:pic>
                    <p:nvPicPr>
                      <p:cNvPr id="18227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648200"/>
                        <a:ext cx="3259138" cy="98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62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88274" y="775063"/>
            <a:ext cx="7097486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恒等比较：</a:t>
            </a:r>
            <a:endParaRPr lang="en-US" altLang="zh-CN" dirty="0"/>
          </a:p>
          <a:p>
            <a:r>
              <a:rPr lang="zh-CN" altLang="en-US" dirty="0"/>
              <a:t>对于小数，不能用</a:t>
            </a:r>
            <a:r>
              <a:rPr lang="en-US" altLang="zh-CN" dirty="0"/>
              <a:t>==</a:t>
            </a:r>
            <a:r>
              <a:rPr lang="zh-CN" altLang="en-US" dirty="0"/>
              <a:t>或</a:t>
            </a:r>
            <a:r>
              <a:rPr lang="en-US" altLang="zh-CN" dirty="0"/>
              <a:t>===</a:t>
            </a:r>
            <a:r>
              <a:rPr lang="zh-CN" altLang="en-US" dirty="0"/>
              <a:t>来比较，应该用</a:t>
            </a:r>
            <a:endParaRPr lang="en-US" altLang="zh-CN" dirty="0"/>
          </a:p>
          <a:p>
            <a:r>
              <a:rPr lang="en-US" altLang="zh-CN" dirty="0" err="1"/>
              <a:t>Math.abs</a:t>
            </a:r>
            <a:r>
              <a:rPr lang="en-US" altLang="zh-CN" dirty="0"/>
              <a:t>(x-y)&lt;=delta</a:t>
            </a:r>
          </a:p>
          <a:p>
            <a:r>
              <a:rPr lang="zh-CN" altLang="en-US" dirty="0"/>
              <a:t>其中，</a:t>
            </a:r>
            <a:r>
              <a:rPr lang="en-US" altLang="zh-CN" dirty="0"/>
              <a:t>delta</a:t>
            </a:r>
            <a:r>
              <a:rPr lang="zh-CN" altLang="en-US" dirty="0"/>
              <a:t>是你自己设置的足够小的正数，常用的</a:t>
            </a:r>
            <a:r>
              <a:rPr lang="en-US" altLang="zh-CN" dirty="0"/>
              <a:t>delta=10e-10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809897" y="2420983"/>
                <a:ext cx="7254240" cy="21080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循环迭代法：</a:t>
                </a:r>
                <a:endParaRPr lang="en-US" altLang="zh-CN" dirty="0"/>
              </a:p>
              <a:p>
                <a:r>
                  <a:rPr lang="zh-CN" altLang="en-US" dirty="0"/>
                  <a:t>先假定参数的初始值为</a:t>
                </a:r>
                <a:r>
                  <a:rPr lang="en-US" altLang="zh-CN" dirty="0"/>
                  <a:t>x0, </a:t>
                </a:r>
                <a:r>
                  <a:rPr lang="zh-CN" altLang="en-US" dirty="0"/>
                  <a:t>然后用这个</a:t>
                </a:r>
                <a:r>
                  <a:rPr lang="en-US" altLang="zh-CN" dirty="0"/>
                  <a:t>x0</a:t>
                </a:r>
                <a:r>
                  <a:rPr lang="zh-CN" altLang="en-US" dirty="0"/>
                  <a:t>去计算其他的参数，这些参数又可以回过头来推导出新的</a:t>
                </a:r>
                <a:r>
                  <a:rPr lang="en-US" altLang="zh-CN" dirty="0"/>
                  <a:t>x1</a:t>
                </a:r>
                <a:r>
                  <a:rPr lang="zh-CN" altLang="en-US" dirty="0"/>
                  <a:t>，然后比较新的</a:t>
                </a:r>
                <a:r>
                  <a:rPr lang="en-US" altLang="zh-CN" dirty="0" err="1"/>
                  <a:t>xk</a:t>
                </a:r>
                <a:r>
                  <a:rPr lang="zh-CN" altLang="en-US" dirty="0"/>
                  <a:t>和前一个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k-1</a:t>
                </a:r>
                <a:r>
                  <a:rPr lang="zh-CN" altLang="en-US" dirty="0"/>
                  <a:t>）的收敛程度，用：</a:t>
                </a: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其中</a:t>
                </a:r>
                <a:r>
                  <a:rPr lang="en-US" altLang="zh-CN" dirty="0"/>
                  <a:t>e</a:t>
                </a:r>
                <a:r>
                  <a:rPr lang="zh-CN" altLang="en-US" dirty="0"/>
                  <a:t>为收敛的精度。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897" y="2420983"/>
                <a:ext cx="7254240" cy="2108013"/>
              </a:xfrm>
              <a:prstGeom prst="rect">
                <a:avLst/>
              </a:prstGeom>
              <a:blipFill>
                <a:blip r:embed="rId2"/>
                <a:stretch>
                  <a:fillRect l="-671" t="-1149" b="-3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2149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593725" y="574675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式中 </a:t>
            </a:r>
          </a:p>
        </p:txBody>
      </p:sp>
      <p:graphicFrame>
        <p:nvGraphicFramePr>
          <p:cNvPr id="3" name="Object 3"/>
          <p:cNvGraphicFramePr>
            <a:graphicFrameLocks noChangeAspect="1"/>
          </p:cNvGraphicFramePr>
          <p:nvPr/>
        </p:nvGraphicFramePr>
        <p:xfrm>
          <a:off x="2667000" y="762000"/>
          <a:ext cx="4495800" cy="187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r:id="rId3" imgW="2133917" imgH="889317" progId="Equation.3">
                  <p:embed/>
                </p:oleObj>
              </mc:Choice>
              <mc:Fallback>
                <p:oleObj r:id="rId3" imgW="2133917" imgH="889317" progId="Equation.3">
                  <p:embed/>
                  <p:pic>
                    <p:nvPicPr>
                      <p:cNvPr id="18329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762000"/>
                        <a:ext cx="4495800" cy="187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67000"/>
            <a:ext cx="2774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于是， 极值条件为 </a:t>
            </a:r>
          </a:p>
        </p:txBody>
      </p:sp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2286000" y="3124200"/>
          <a:ext cx="5562600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" r:id="rId5" imgW="2412270" imgH="444624" progId="Equation.3">
                  <p:embed/>
                </p:oleObj>
              </mc:Choice>
              <mc:Fallback>
                <p:oleObj r:id="rId5" imgW="2412270" imgH="444624" progId="Equation.3">
                  <p:embed/>
                  <p:pic>
                    <p:nvPicPr>
                      <p:cNvPr id="1833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124200"/>
                        <a:ext cx="5562600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85800" y="4156075"/>
            <a:ext cx="1174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即 </a:t>
            </a:r>
          </a:p>
        </p:txBody>
      </p:sp>
      <p:graphicFrame>
        <p:nvGraphicFramePr>
          <p:cNvPr id="7" name="Object 7"/>
          <p:cNvGraphicFramePr>
            <a:graphicFrameLocks noChangeAspect="1"/>
          </p:cNvGraphicFramePr>
          <p:nvPr/>
        </p:nvGraphicFramePr>
        <p:xfrm>
          <a:off x="1905000" y="4191000"/>
          <a:ext cx="6096000" cy="205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r:id="rId7" imgW="2794317" imgH="940117" progId="Equation.3">
                  <p:embed/>
                </p:oleObj>
              </mc:Choice>
              <mc:Fallback>
                <p:oleObj r:id="rId7" imgW="2794317" imgH="940117" progId="Equation.3">
                  <p:embed/>
                  <p:pic>
                    <p:nvPicPr>
                      <p:cNvPr id="18330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4191000"/>
                        <a:ext cx="6096000" cy="205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8061325" y="4994275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(2-7)</a:t>
            </a:r>
          </a:p>
        </p:txBody>
      </p:sp>
    </p:spTree>
    <p:extLst>
      <p:ext uri="{BB962C8B-B14F-4D97-AF65-F5344CB8AC3E}">
        <p14:creationId xmlns:p14="http://schemas.microsoft.com/office/powerpoint/2010/main" val="3159662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9952" y="647952"/>
            <a:ext cx="8132885" cy="2142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dirty="0"/>
              <a:t> 解式(2-7)中的线性方程组， 即可求得多项式（2-1）中的各个系数。 下面采用主元素高斯消去法求解式(2-7)中的线性方程组。 </a:t>
            </a:r>
          </a:p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dirty="0"/>
              <a:t>        用最小二乘法求多项式各个系数时，应注意：开始可用较低幂次数拟合，如果求出的值误差太大，再提高幂次数（一般小于7）拟合； 如果仍不理想， 可分段拟合。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94145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124200" y="533400"/>
            <a:ext cx="281679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/>
              <a:t>2.5 </a:t>
            </a:r>
            <a:r>
              <a:rPr lang="zh-CN" altLang="zh-CN" sz="3200" b="1" dirty="0"/>
              <a:t>直 线 处 理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7200" y="1066800"/>
            <a:ext cx="8382000" cy="2529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en-US" altLang="zh-CN" b="1" dirty="0"/>
              <a:t>2.5.1 </a:t>
            </a:r>
            <a:r>
              <a:rPr lang="zh-CN" altLang="zh-CN" b="1" dirty="0"/>
              <a:t>直角坐标系中的直线处理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对直角坐标系中的直线进行处理，就是用手工建立该直线的数学公式，以便在程序中引用。通常采用两点式直线公式或点斜式直线公式。 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例如，图3-1为结构钢正火状态下的齿面接触疲劳极限。 为建立数学公式，从直线上选择两点。例如选择点</a:t>
            </a:r>
            <a:r>
              <a:rPr lang="zh-CN" altLang="zh-CN" i="1" dirty="0"/>
              <a:t>A</a:t>
            </a:r>
            <a:r>
              <a:rPr lang="zh-CN" altLang="zh-CN" dirty="0"/>
              <a:t>（110， 320），点</a:t>
            </a:r>
            <a:r>
              <a:rPr lang="zh-CN" altLang="zh-CN" i="1" dirty="0"/>
              <a:t>B</a:t>
            </a:r>
            <a:r>
              <a:rPr lang="zh-CN" altLang="zh-CN" dirty="0"/>
              <a:t>（200， 410），见图3-2。按线性关系可得任意点</a:t>
            </a:r>
            <a:r>
              <a:rPr lang="zh-CN" altLang="zh-CN" i="1" dirty="0"/>
              <a:t>C</a:t>
            </a:r>
            <a:r>
              <a:rPr lang="zh-CN" altLang="zh-CN" dirty="0"/>
              <a:t>的纵坐标</a:t>
            </a:r>
            <a:r>
              <a:rPr lang="zh-CN" altLang="zh-CN" i="1" dirty="0"/>
              <a:t>σ</a:t>
            </a:r>
            <a:r>
              <a:rPr lang="zh-CN" altLang="zh-CN" i="1" baseline="-25000" dirty="0"/>
              <a:t>H </a:t>
            </a:r>
            <a:r>
              <a:rPr lang="zh-CN" altLang="zh-CN" baseline="-25000" dirty="0"/>
              <a:t>lim</a:t>
            </a:r>
            <a:r>
              <a:rPr lang="zh-CN" altLang="zh-CN" dirty="0"/>
              <a:t>为 </a:t>
            </a:r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651031"/>
              </p:ext>
            </p:extLst>
          </p:nvPr>
        </p:nvGraphicFramePr>
        <p:xfrm>
          <a:off x="215900" y="4130123"/>
          <a:ext cx="4470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r:id="rId3" imgW="2386881" imgH="393846" progId="Equation.3">
                  <p:embed/>
                </p:oleObj>
              </mc:Choice>
              <mc:Fallback>
                <p:oleObj r:id="rId3" imgW="2386881" imgH="393846" progId="Equation.3">
                  <p:embed/>
                  <p:pic>
                    <p:nvPicPr>
                      <p:cNvPr id="512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4130123"/>
                        <a:ext cx="4470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81000" y="5638800"/>
            <a:ext cx="4234962" cy="1089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lang="zh-CN" altLang="zh-CN" dirty="0"/>
              <a:t>上式即为结构钢正火状态下的齿面接触疲劳极限的数学表达式。 式中HBS为自变量，表示布氏硬度。 </a:t>
            </a:r>
          </a:p>
        </p:txBody>
      </p:sp>
      <p:pic>
        <p:nvPicPr>
          <p:cNvPr id="6" name="Picture 3" descr="D:\待加工书稿\计算机辅助机械设计 秦汝明wp050413\adb\3-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315" y="3596723"/>
            <a:ext cx="3647561" cy="279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16061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待加工书稿\计算机辅助机械设计 秦汝明wp050413\adb\3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592" y="82062"/>
            <a:ext cx="5695950" cy="485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266405"/>
              </p:ext>
            </p:extLst>
          </p:nvPr>
        </p:nvGraphicFramePr>
        <p:xfrm>
          <a:off x="2009530" y="5519308"/>
          <a:ext cx="4470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r:id="rId4" imgW="2386881" imgH="393846" progId="Equation.3">
                  <p:embed/>
                </p:oleObj>
              </mc:Choice>
              <mc:Fallback>
                <p:oleObj r:id="rId4" imgW="2386881" imgH="393846" progId="Equation.3">
                  <p:embed/>
                  <p:pic>
                    <p:nvPicPr>
                      <p:cNvPr id="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9530" y="5519308"/>
                        <a:ext cx="447040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7023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1000" y="735013"/>
            <a:ext cx="8534400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b="1" dirty="0"/>
              <a:t>2.5</a:t>
            </a:r>
            <a:r>
              <a:rPr lang="zh-CN" altLang="zh-CN" b="1" dirty="0"/>
              <a:t>.2 双对数坐标系中的直线处理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        机械设计中，有些函数在双对数坐标系中呈直线形状， 如图所示。在该坐标系中，</a:t>
            </a:r>
            <a:r>
              <a:rPr lang="zh-CN" altLang="zh-CN" i="1" dirty="0"/>
              <a:t>FG</a:t>
            </a:r>
            <a:r>
              <a:rPr lang="zh-CN" altLang="zh-CN" dirty="0"/>
              <a:t>直线为V带选型图中的一条直线(Z型与A型区的交界线)， 其数学公式的建立过程如下： </a:t>
            </a:r>
          </a:p>
        </p:txBody>
      </p:sp>
      <p:pic>
        <p:nvPicPr>
          <p:cNvPr id="3" name="Picture 3" descr="D:\待加工书稿\计算机辅助机械设计 秦汝明wp050413\adb\5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705" y="2425615"/>
            <a:ext cx="6029447" cy="4238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42590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待加工书稿\计算机辅助机械设计 秦汝明wp050413\adb\3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803" y="123094"/>
            <a:ext cx="2851899" cy="1994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0" y="223837"/>
            <a:ext cx="5785338" cy="1172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en-US"/>
              <a:t>      在直线上取两点</a:t>
            </a:r>
            <a:r>
              <a:rPr lang="zh-CN" altLang="en-US" i="1"/>
              <a:t>F</a:t>
            </a:r>
            <a:r>
              <a:rPr lang="zh-CN" altLang="en-US"/>
              <a:t>、</a:t>
            </a:r>
            <a:r>
              <a:rPr lang="zh-CN" altLang="en-US" i="1"/>
              <a:t>G</a:t>
            </a:r>
            <a:r>
              <a:rPr lang="zh-CN" altLang="en-US"/>
              <a:t>，其坐标分别为</a:t>
            </a:r>
            <a:r>
              <a:rPr lang="zh-CN" altLang="en-US" i="1"/>
              <a:t>F</a:t>
            </a:r>
            <a:r>
              <a:rPr lang="zh-CN" altLang="en-US"/>
              <a:t>（p</a:t>
            </a:r>
            <a:r>
              <a:rPr lang="zh-CN" altLang="en-US" baseline="-25000"/>
              <a:t>d1</a:t>
            </a:r>
            <a:r>
              <a:rPr lang="zh-CN" altLang="en-US"/>
              <a:t>，n</a:t>
            </a:r>
            <a:r>
              <a:rPr lang="zh-CN" altLang="en-US" baseline="-25000"/>
              <a:t>11</a:t>
            </a:r>
            <a:r>
              <a:rPr lang="zh-CN" altLang="en-US"/>
              <a:t>），</a:t>
            </a:r>
            <a:r>
              <a:rPr lang="zh-CN" altLang="en-US" i="1"/>
              <a:t>G</a:t>
            </a:r>
            <a:r>
              <a:rPr lang="zh-CN" altLang="en-US"/>
              <a:t>（p</a:t>
            </a:r>
            <a:r>
              <a:rPr lang="zh-CN" altLang="en-US" baseline="-25000"/>
              <a:t>d2</a:t>
            </a:r>
            <a:r>
              <a:rPr lang="zh-CN" altLang="en-US"/>
              <a:t>,  n</a:t>
            </a:r>
            <a:r>
              <a:rPr lang="zh-CN" altLang="en-US" baseline="-25000"/>
              <a:t>12</a:t>
            </a:r>
            <a:r>
              <a:rPr lang="zh-CN" altLang="en-US"/>
              <a:t>）。任意一点</a:t>
            </a:r>
            <a:r>
              <a:rPr lang="zh-CN" altLang="en-US" i="1"/>
              <a:t>H</a:t>
            </a:r>
            <a:r>
              <a:rPr lang="zh-CN" altLang="en-US"/>
              <a:t>（</a:t>
            </a:r>
            <a:r>
              <a:rPr lang="zh-CN" altLang="en-US" i="1"/>
              <a:t>p</a:t>
            </a:r>
            <a:r>
              <a:rPr lang="zh-CN" altLang="en-US" baseline="-25000"/>
              <a:t>d</a:t>
            </a:r>
            <a:r>
              <a:rPr lang="zh-CN" altLang="en-US"/>
              <a:t>, </a:t>
            </a:r>
            <a:r>
              <a:rPr lang="zh-CN" altLang="en-US" i="1"/>
              <a:t>n</a:t>
            </a:r>
            <a:r>
              <a:rPr lang="zh-CN" altLang="en-US" baseline="-25000"/>
              <a:t>1</a:t>
            </a:r>
            <a:r>
              <a:rPr lang="zh-CN" altLang="en-US"/>
              <a:t>）的纵坐标</a:t>
            </a:r>
            <a:r>
              <a:rPr lang="zh-CN" altLang="en-US" i="1"/>
              <a:t>n</a:t>
            </a:r>
            <a:r>
              <a:rPr lang="zh-CN" altLang="en-US" baseline="-25000"/>
              <a:t>1</a:t>
            </a:r>
            <a:r>
              <a:rPr lang="zh-CN" altLang="en-US"/>
              <a:t>满足下式：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676400" y="1752600"/>
          <a:ext cx="56626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4" r:id="rId4" imgW="2756117" imgH="431957" progId="Equation.3">
                  <p:embed/>
                </p:oleObj>
              </mc:Choice>
              <mc:Fallback>
                <p:oleObj r:id="rId4" imgW="2756117" imgH="431957" progId="Equation.3">
                  <p:embed/>
                  <p:pic>
                    <p:nvPicPr>
                      <p:cNvPr id="133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752600"/>
                        <a:ext cx="56626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57200" y="2632075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即 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273300" y="2971800"/>
          <a:ext cx="4359275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5" r:id="rId6" imgW="2121077" imgH="431957" progId="Equation.3">
                  <p:embed/>
                </p:oleObj>
              </mc:Choice>
              <mc:Fallback>
                <p:oleObj r:id="rId6" imgW="2121077" imgH="431957" progId="Equation.3">
                  <p:embed/>
                  <p:pic>
                    <p:nvPicPr>
                      <p:cNvPr id="13317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2971800"/>
                        <a:ext cx="4359275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81000" y="3886200"/>
            <a:ext cx="84582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zh-CN" altLang="en-US"/>
              <a:t>令</a:t>
            </a:r>
            <a:r>
              <a:rPr lang="zh-CN" altLang="en-US" i="1"/>
              <a:t>k</a:t>
            </a:r>
            <a:r>
              <a:rPr lang="zh-CN" altLang="en-US"/>
              <a:t>=lg(n</a:t>
            </a:r>
            <a:r>
              <a:rPr lang="zh-CN" altLang="en-US" baseline="-25000"/>
              <a:t>12</a:t>
            </a:r>
            <a:r>
              <a:rPr lang="zh-CN" altLang="en-US"/>
              <a:t>/n</a:t>
            </a:r>
            <a:r>
              <a:rPr lang="zh-CN" altLang="en-US" baseline="-25000"/>
              <a:t>11</a:t>
            </a:r>
            <a:r>
              <a:rPr lang="zh-CN" altLang="en-US"/>
              <a:t>)/lg(p</a:t>
            </a:r>
            <a:r>
              <a:rPr lang="zh-CN" altLang="en-US" baseline="-25000"/>
              <a:t>d2</a:t>
            </a:r>
            <a:r>
              <a:rPr lang="zh-CN" altLang="en-US"/>
              <a:t>/p</a:t>
            </a:r>
            <a:r>
              <a:rPr lang="zh-CN" altLang="en-US" baseline="-25000"/>
              <a:t>d1</a:t>
            </a:r>
            <a:r>
              <a:rPr lang="zh-CN" altLang="en-US"/>
              <a:t>), 于是有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57338" y="4194175"/>
          <a:ext cx="5802312" cy="1173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r:id="rId8" imgW="2514917" imgH="508277" progId="Equation.3">
                  <p:embed/>
                </p:oleObj>
              </mc:Choice>
              <mc:Fallback>
                <p:oleObj r:id="rId8" imgW="2514917" imgH="508277" progId="Equation.3">
                  <p:embed/>
                  <p:pic>
                    <p:nvPicPr>
                      <p:cNvPr id="1331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7338" y="4194175"/>
                        <a:ext cx="5802312" cy="1173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41325" y="5029200"/>
            <a:ext cx="565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则 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3733800" y="5257800"/>
          <a:ext cx="24384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r:id="rId10" imgW="1028837" imgH="508277" progId="Equation.3">
                  <p:embed/>
                </p:oleObj>
              </mc:Choice>
              <mc:Fallback>
                <p:oleObj r:id="rId10" imgW="1028837" imgH="508277" progId="Equation.3">
                  <p:embed/>
                  <p:pic>
                    <p:nvPicPr>
                      <p:cNvPr id="1332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5257800"/>
                        <a:ext cx="24384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06375" y="6219825"/>
            <a:ext cx="422275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上式即为该直线的数学公式。 </a:t>
            </a:r>
          </a:p>
        </p:txBody>
      </p:sp>
    </p:spTree>
    <p:extLst>
      <p:ext uri="{BB962C8B-B14F-4D97-AF65-F5344CB8AC3E}">
        <p14:creationId xmlns:p14="http://schemas.microsoft.com/office/powerpoint/2010/main" val="3441003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0"/>
            <a:ext cx="522087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       V带选型图中的所有直线（共九条）的数学公式的建立可按下述方法进行： </a:t>
            </a:r>
          </a:p>
          <a:p>
            <a:pPr>
              <a:lnSpc>
                <a:spcPct val="150000"/>
              </a:lnSpc>
            </a:pPr>
            <a:r>
              <a:rPr lang="zh-CN" altLang="zh-CN" dirty="0"/>
              <a:t>        在九条直线上分别取两个结点， 结点的坐标值填于表。 </a:t>
            </a:r>
          </a:p>
        </p:txBody>
      </p:sp>
      <p:pic>
        <p:nvPicPr>
          <p:cNvPr id="3" name="Picture 3" descr="D:\待加工书稿\计算机辅助机械设计 秦汝明wp050413\adb\5-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73" y="0"/>
            <a:ext cx="3791243" cy="2665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3" descr="D:\待加工书稿\wp\Img0004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62" y="2483827"/>
            <a:ext cx="7525459" cy="437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140077"/>
              </p:ext>
            </p:extLst>
          </p:nvPr>
        </p:nvGraphicFramePr>
        <p:xfrm>
          <a:off x="2610436" y="1280502"/>
          <a:ext cx="24384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r:id="rId5" imgW="1028837" imgH="508277" progId="Equation.3">
                  <p:embed/>
                </p:oleObj>
              </mc:Choice>
              <mc:Fallback>
                <p:oleObj r:id="rId5" imgW="1028837" imgH="508277" progId="Equation.3">
                  <p:embed/>
                  <p:pic>
                    <p:nvPicPr>
                      <p:cNvPr id="1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0436" y="1280502"/>
                        <a:ext cx="24384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9906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343275" y="128953"/>
            <a:ext cx="253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/>
              <a:t>2</a:t>
            </a:r>
            <a:r>
              <a:rPr lang="zh-CN" altLang="zh-CN" sz="3200" b="1" dirty="0"/>
              <a:t>.</a:t>
            </a:r>
            <a:r>
              <a:rPr lang="en-US" altLang="zh-CN" sz="3200" b="1" dirty="0"/>
              <a:t>6</a:t>
            </a:r>
            <a:r>
              <a:rPr lang="zh-CN" altLang="zh-CN" sz="3200" b="1" dirty="0"/>
              <a:t> 曲线处理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81708" y="777732"/>
            <a:ext cx="8610600" cy="2474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Bef>
                <a:spcPct val="50000"/>
              </a:spcBef>
            </a:pPr>
            <a:r>
              <a:rPr lang="zh-CN" altLang="zh-CN" dirty="0"/>
              <a:t>        在机械设计中，有时需要从设计资料提供的图形中查询数据。图</a:t>
            </a:r>
            <a:r>
              <a:rPr lang="en-US" altLang="zh-CN" dirty="0"/>
              <a:t>2</a:t>
            </a:r>
            <a:r>
              <a:rPr lang="zh-CN" altLang="zh-CN" dirty="0"/>
              <a:t>-8为蜗杆传动的相对滑动速度概略值查询图。由于图中曲线的形状类型未知， 不易建立精确的数学模型，因此，可以从曲线上均匀地采集一些结点，用这些结点建立一个数表，然后对这个数表进行二次插值处理，也可得到所需的近似数据。 这种方法称为曲线的数表化处理。 </a:t>
            </a:r>
          </a:p>
          <a:p>
            <a:pPr>
              <a:lnSpc>
                <a:spcPct val="135000"/>
              </a:lnSpc>
              <a:spcBef>
                <a:spcPct val="50000"/>
              </a:spcBef>
            </a:pPr>
            <a:r>
              <a:rPr lang="zh-CN" altLang="zh-CN" dirty="0"/>
              <a:t>        对于图， 从各条曲线上分别采集若干结点， 将其坐标值填于表</a:t>
            </a:r>
            <a:r>
              <a:rPr lang="en-US" altLang="zh-CN" dirty="0"/>
              <a:t>2</a:t>
            </a:r>
            <a:r>
              <a:rPr lang="zh-CN" altLang="zh-CN" dirty="0"/>
              <a:t>-2。 </a:t>
            </a:r>
          </a:p>
        </p:txBody>
      </p:sp>
      <p:pic>
        <p:nvPicPr>
          <p:cNvPr id="4" name="Picture 3" descr="D:\待加工书稿\计算机辅助机械设计 秦汝明wp050413\adb\3-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591" y="3321597"/>
            <a:ext cx="3431931" cy="32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D:\待加工书稿\wp\Img0004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8" y="3745524"/>
            <a:ext cx="5084883" cy="111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49751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04800" y="108439"/>
            <a:ext cx="25336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/>
              <a:t>2</a:t>
            </a:r>
            <a:r>
              <a:rPr lang="zh-CN" altLang="zh-CN" sz="3200" b="1" dirty="0"/>
              <a:t>.</a:t>
            </a:r>
            <a:r>
              <a:rPr lang="en-US" altLang="zh-CN" sz="3200" b="1" dirty="0"/>
              <a:t>7</a:t>
            </a:r>
            <a:r>
              <a:rPr lang="zh-CN" altLang="zh-CN" sz="3200" b="1" dirty="0"/>
              <a:t> 区域处理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90500" y="687877"/>
            <a:ext cx="3502269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       机械设计中，有时还需要处理图线围成的区域。如设计链传动时，根据输入的链节距</a:t>
            </a:r>
            <a:r>
              <a:rPr lang="zh-CN" altLang="zh-CN" i="1" dirty="0"/>
              <a:t>p</a:t>
            </a:r>
            <a:r>
              <a:rPr lang="zh-CN" altLang="zh-CN" dirty="0"/>
              <a:t>（横坐标）和链轮速度</a:t>
            </a:r>
            <a:r>
              <a:rPr lang="zh-CN" altLang="zh-CN" i="1" dirty="0"/>
              <a:t>v</a:t>
            </a:r>
            <a:r>
              <a:rPr lang="zh-CN" altLang="zh-CN" dirty="0"/>
              <a:t>（纵坐标），查出相应的润滑方式（横、 纵坐标交点所在的区域）， 如图</a:t>
            </a:r>
            <a:r>
              <a:rPr lang="en-US" altLang="zh-CN" dirty="0"/>
              <a:t>2</a:t>
            </a:r>
            <a:r>
              <a:rPr lang="zh-CN" altLang="zh-CN" dirty="0"/>
              <a:t>-10所示。 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        例如，</a:t>
            </a:r>
            <a:r>
              <a:rPr lang="zh-CN" altLang="zh-CN" i="1" dirty="0"/>
              <a:t>p</a:t>
            </a:r>
            <a:r>
              <a:rPr lang="zh-CN" altLang="zh-CN" dirty="0"/>
              <a:t>=31.75 mm，</a:t>
            </a:r>
            <a:r>
              <a:rPr lang="zh-CN" altLang="zh-CN" i="1" dirty="0"/>
              <a:t>v</a:t>
            </a:r>
            <a:r>
              <a:rPr lang="zh-CN" altLang="zh-CN" dirty="0"/>
              <a:t>=4 m/s，交点</a:t>
            </a:r>
            <a:r>
              <a:rPr lang="zh-CN" altLang="zh-CN" i="1" dirty="0"/>
              <a:t>K</a:t>
            </a:r>
            <a:r>
              <a:rPr lang="zh-CN" altLang="zh-CN" dirty="0"/>
              <a:t>落在Ⅲ区，润滑方式为油浴或飞溅润滑，这就是区域处理。 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02015" y="6245814"/>
            <a:ext cx="424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/>
              <a:t>图3-10 链传动推荐的润滑方式 </a:t>
            </a:r>
          </a:p>
        </p:txBody>
      </p:sp>
      <p:pic>
        <p:nvPicPr>
          <p:cNvPr id="5" name="Picture 3" descr="D:\待加工书稿\计算机辅助机械设计 秦汝明wp050413\adb\3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815" y="911814"/>
            <a:ext cx="503237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26736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52400" y="457200"/>
            <a:ext cx="8763000" cy="1282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1) 建立图中三条直线的方程</a:t>
            </a:r>
          </a:p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视坐标系类型（直角坐标系，还是双对数坐标系），自下而上，从三条直线上分别采集两个结点，并将其坐标值填于表</a:t>
            </a:r>
            <a:r>
              <a:rPr lang="en-US" altLang="zh-CN" dirty="0"/>
              <a:t>2</a:t>
            </a:r>
            <a:r>
              <a:rPr lang="zh-CN" altLang="zh-CN" dirty="0"/>
              <a:t>-4。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143000" y="2209800"/>
            <a:ext cx="56733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b="1" dirty="0"/>
              <a:t>表</a:t>
            </a:r>
            <a:r>
              <a:rPr lang="en-US" altLang="zh-CN" b="1" dirty="0"/>
              <a:t>2</a:t>
            </a:r>
            <a:r>
              <a:rPr lang="zh-CN" altLang="zh-CN" b="1" dirty="0"/>
              <a:t>-4 链传动推荐润滑方式图中各直线上的典型结点 </a:t>
            </a:r>
          </a:p>
        </p:txBody>
      </p:sp>
      <p:pic>
        <p:nvPicPr>
          <p:cNvPr id="4" name="Picture 4" descr="D:\待加工书稿\wp\Img000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19400"/>
            <a:ext cx="8839200" cy="355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8427081"/>
              </p:ext>
            </p:extLst>
          </p:nvPr>
        </p:nvGraphicFramePr>
        <p:xfrm>
          <a:off x="6477000" y="1495941"/>
          <a:ext cx="243840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2" r:id="rId4" imgW="1028837" imgH="508277" progId="Equation.3">
                  <p:embed/>
                </p:oleObj>
              </mc:Choice>
              <mc:Fallback>
                <p:oleObj r:id="rId4" imgW="1028837" imgH="508277" progId="Equation.3">
                  <p:embed/>
                  <p:pic>
                    <p:nvPicPr>
                      <p:cNvPr id="5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495941"/>
                        <a:ext cx="243840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48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32114" y="644434"/>
            <a:ext cx="645305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角度的转换：</a:t>
            </a:r>
            <a:endParaRPr lang="en-US" altLang="zh-CN" dirty="0"/>
          </a:p>
          <a:p>
            <a:r>
              <a:rPr lang="zh-CN" altLang="en-US" dirty="0"/>
              <a:t>在计算三角函数的时候，一般都需要输入弧度，这样就需要转换角度到弧度：</a:t>
            </a:r>
            <a:endParaRPr lang="en-US" altLang="zh-CN" dirty="0"/>
          </a:p>
          <a:p>
            <a:r>
              <a:rPr lang="en-US" altLang="zh-CN" dirty="0"/>
              <a:t>180° = π</a:t>
            </a:r>
          </a:p>
          <a:p>
            <a:r>
              <a:rPr lang="en-US" altLang="zh-CN" dirty="0"/>
              <a:t>X°     = x</a:t>
            </a:r>
            <a:r>
              <a:rPr lang="zh-CN" altLang="en-US" dirty="0"/>
              <a:t>* </a:t>
            </a:r>
            <a:r>
              <a:rPr lang="en-US" altLang="zh-CN" dirty="0"/>
              <a:t>π/180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64458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04800" y="533400"/>
            <a:ext cx="8610600" cy="783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0000"/>
              </a:lnSpc>
              <a:spcBef>
                <a:spcPct val="50000"/>
              </a:spcBef>
            </a:pPr>
            <a:r>
              <a:rPr lang="zh-CN" altLang="zh-CN" dirty="0"/>
              <a:t>        此处，图</a:t>
            </a:r>
            <a:r>
              <a:rPr lang="en-US" altLang="zh-CN" dirty="0"/>
              <a:t>2</a:t>
            </a:r>
            <a:r>
              <a:rPr lang="zh-CN" altLang="zh-CN" dirty="0"/>
              <a:t>-10为双对数坐标系，故可按</a:t>
            </a:r>
            <a:r>
              <a:rPr lang="en-US" altLang="zh-CN" dirty="0"/>
              <a:t>2.5</a:t>
            </a:r>
            <a:r>
              <a:rPr lang="zh-CN" altLang="zh-CN" dirty="0"/>
              <a:t>.2节所述方法</a:t>
            </a:r>
            <a:r>
              <a:rPr lang="en-US" altLang="zh-CN" dirty="0"/>
              <a:t>, </a:t>
            </a:r>
            <a:r>
              <a:rPr lang="zh-CN" altLang="zh-CN" dirty="0"/>
              <a:t>求得各直线的数学公式， 分别为 </a:t>
            </a:r>
          </a:p>
        </p:txBody>
      </p:sp>
      <p:grpSp>
        <p:nvGrpSpPr>
          <p:cNvPr id="3" name="Group 3"/>
          <p:cNvGrpSpPr>
            <a:grpSpLocks/>
          </p:cNvGrpSpPr>
          <p:nvPr/>
        </p:nvGrpSpPr>
        <p:grpSpPr bwMode="auto">
          <a:xfrm>
            <a:off x="5477715" y="1727692"/>
            <a:ext cx="3255221" cy="4008436"/>
            <a:chOff x="-130" y="-389"/>
            <a:chExt cx="2408" cy="3327"/>
          </a:xfrm>
        </p:grpSpPr>
        <p:graphicFrame>
          <p:nvGraphicFramePr>
            <p:cNvPr id="4" name="Object 4"/>
            <p:cNvGraphicFramePr>
              <a:graphicFrameLocks noChangeAspect="1"/>
            </p:cNvGraphicFramePr>
            <p:nvPr/>
          </p:nvGraphicFramePr>
          <p:xfrm>
            <a:off x="203" y="0"/>
            <a:ext cx="1728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1" r:id="rId3" imgW="1358627" imgH="482708" progId="Equation.3">
                    <p:embed/>
                  </p:oleObj>
                </mc:Choice>
                <mc:Fallback>
                  <p:oleObj r:id="rId3" imgW="1358627" imgH="482708" progId="Equation.3">
                    <p:embed/>
                    <p:pic>
                      <p:nvPicPr>
                        <p:cNvPr id="33796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" y="0"/>
                          <a:ext cx="1728" cy="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-130" y="-389"/>
              <a:ext cx="21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dirty="0"/>
                <a:t>（1号直线的数学公式） </a:t>
              </a:r>
            </a:p>
          </p:txBody>
        </p:sp>
        <p:graphicFrame>
          <p:nvGraphicFramePr>
            <p:cNvPr id="6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4285351"/>
                </p:ext>
              </p:extLst>
            </p:nvPr>
          </p:nvGraphicFramePr>
          <p:xfrm>
            <a:off x="203" y="893"/>
            <a:ext cx="1954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2" r:id="rId5" imgW="1536350" imgH="482708" progId="Equation.3">
                    <p:embed/>
                  </p:oleObj>
                </mc:Choice>
                <mc:Fallback>
                  <p:oleObj r:id="rId5" imgW="1536350" imgH="482708" progId="Equation.3">
                    <p:embed/>
                    <p:pic>
                      <p:nvPicPr>
                        <p:cNvPr id="33798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3" y="893"/>
                          <a:ext cx="1954" cy="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-21" y="603"/>
              <a:ext cx="21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 dirty="0"/>
                <a:t>（2号直线的数学公式） </a:t>
              </a:r>
            </a:p>
          </p:txBody>
        </p:sp>
        <p:graphicFrame>
          <p:nvGraphicFramePr>
            <p:cNvPr id="8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66514633"/>
                </p:ext>
              </p:extLst>
            </p:nvPr>
          </p:nvGraphicFramePr>
          <p:xfrm>
            <a:off x="82" y="2324"/>
            <a:ext cx="2196" cy="6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3" r:id="rId7" imgW="1726768" imgH="482708" progId="Equation.3">
                    <p:embed/>
                  </p:oleObj>
                </mc:Choice>
                <mc:Fallback>
                  <p:oleObj r:id="rId7" imgW="1726768" imgH="482708" progId="Equation.3">
                    <p:embed/>
                    <p:pic>
                      <p:nvPicPr>
                        <p:cNvPr id="3380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2" y="2324"/>
                          <a:ext cx="2196" cy="6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-21" y="1882"/>
              <a:ext cx="21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zh-CN"/>
                <a:t>（3号直线的数学公式） </a:t>
              </a:r>
            </a:p>
          </p:txBody>
        </p:sp>
      </p:grpSp>
      <p:pic>
        <p:nvPicPr>
          <p:cNvPr id="10" name="Picture 3" descr="D:\待加工书稿\计算机辅助机械设计 秦汝明wp050413\adb\3-1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9" y="1317397"/>
            <a:ext cx="5032375" cy="532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2587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2681790" y="593685"/>
            <a:ext cx="3352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b="1" dirty="0"/>
              <a:t>2</a:t>
            </a:r>
            <a:r>
              <a:rPr lang="zh-CN" altLang="zh-CN" sz="3200" b="1" dirty="0"/>
              <a:t>.</a:t>
            </a:r>
            <a:r>
              <a:rPr lang="en-US" altLang="zh-CN" sz="3200" b="1" dirty="0"/>
              <a:t>8</a:t>
            </a:r>
            <a:r>
              <a:rPr lang="zh-CN" altLang="zh-CN" sz="3200" b="1" dirty="0"/>
              <a:t> 选型图的处理 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04800" y="1295400"/>
            <a:ext cx="8610600" cy="2677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5000"/>
              </a:lnSpc>
              <a:spcBef>
                <a:spcPct val="50000"/>
              </a:spcBef>
            </a:pPr>
            <a:r>
              <a:rPr lang="zh-CN" altLang="zh-CN" dirty="0"/>
              <a:t>        V带选型图的处理属于区域处理的范畴，区域处理的一般方法在中已经介绍过了，此处V带选型图有一些具体情况， 需要特别作一些处理。由V带传动能力可知，当转速超过一定值后，将出现打滑现象，此时，转速对功率的变化率较大(即转速增加时， 传递功率增加得很少)。对照选型图来看，图中的每条线都有一个转折点， 转折点的以上部分的直线就反映了打滑现象。显然，所有转折点以上部分直线所包围的区域是不可用来选型的。为了排除这部分区域，可作一条“增加线”，见图</a:t>
            </a:r>
            <a:r>
              <a:rPr lang="en-US" altLang="zh-CN" dirty="0"/>
              <a:t>2</a:t>
            </a:r>
            <a:r>
              <a:rPr lang="zh-CN" altLang="zh-CN" dirty="0"/>
              <a:t>-10， 有效的带型从增加线下区域中选择。  </a:t>
            </a:r>
          </a:p>
        </p:txBody>
      </p:sp>
    </p:spTree>
    <p:extLst>
      <p:ext uri="{BB962C8B-B14F-4D97-AF65-F5344CB8AC3E}">
        <p14:creationId xmlns:p14="http://schemas.microsoft.com/office/powerpoint/2010/main" val="29425891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3"/>
          <p:cNvGraphicFramePr>
            <a:graphicFrameLocks/>
          </p:cNvGraphicFramePr>
          <p:nvPr/>
        </p:nvGraphicFramePr>
        <p:xfrm>
          <a:off x="538163" y="595313"/>
          <a:ext cx="8066087" cy="566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3" imgW="8067917" imgH="5667797" progId="Paint.Picture">
                  <p:embed/>
                </p:oleObj>
              </mc:Choice>
              <mc:Fallback>
                <p:oleObj r:id="rId3" imgW="8067917" imgH="5667797" progId="Paint.Picture">
                  <p:embed/>
                  <p:pic>
                    <p:nvPicPr>
                      <p:cNvPr id="39939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163" y="595313"/>
                        <a:ext cx="8066087" cy="566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60287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1000" y="698500"/>
            <a:ext cx="8534400" cy="448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/>
              <a:t>        图中的增加线，由六段直线连接而成。对于增加线上的每段直线以及分型线（粗实线）、直径范围分界线（图中的虚线）， 都可参照3.1.2节中所述方法求出其数学模型。</a:t>
            </a:r>
          </a:p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/>
              <a:t>        求出了上述所有直线的数学模型，也就是建立了带型有效区域的边界线数学模型。接下来要做的事情，就是如何确定选型点， 即确定由设计功率</a:t>
            </a:r>
            <a:r>
              <a:rPr lang="zh-CN" altLang="zh-CN" i="1"/>
              <a:t>p</a:t>
            </a:r>
            <a:r>
              <a:rPr lang="zh-CN" altLang="zh-CN" i="1" baseline="-25000"/>
              <a:t>d</a:t>
            </a:r>
            <a:r>
              <a:rPr lang="zh-CN" altLang="zh-CN"/>
              <a:t>和小带轮转速</a:t>
            </a:r>
            <a:r>
              <a:rPr lang="zh-CN" altLang="zh-CN" i="1"/>
              <a:t>n</a:t>
            </a:r>
            <a:r>
              <a:rPr lang="zh-CN" altLang="zh-CN" baseline="-25000"/>
              <a:t>1</a:t>
            </a:r>
            <a:r>
              <a:rPr lang="zh-CN" altLang="zh-CN"/>
              <a:t>所确定的坐标点</a:t>
            </a:r>
            <a:r>
              <a:rPr lang="zh-CN" altLang="zh-CN" i="1"/>
              <a:t>d</a:t>
            </a:r>
            <a:r>
              <a:rPr lang="zh-CN" altLang="zh-CN"/>
              <a:t>在有效区中的位置。 </a:t>
            </a:r>
          </a:p>
          <a:p>
            <a:pPr>
              <a:lnSpc>
                <a:spcPct val="138000"/>
              </a:lnSpc>
              <a:spcBef>
                <a:spcPct val="50000"/>
              </a:spcBef>
            </a:pPr>
            <a:r>
              <a:rPr lang="zh-CN" altLang="zh-CN"/>
              <a:t>        下面以</a:t>
            </a:r>
            <a:r>
              <a:rPr lang="zh-CN" altLang="zh-CN" i="1"/>
              <a:t>C</a:t>
            </a:r>
            <a:r>
              <a:rPr lang="zh-CN" altLang="zh-CN"/>
              <a:t>型区为例， 进一步说明选型思路与程序设计方法。 </a:t>
            </a:r>
          </a:p>
        </p:txBody>
      </p:sp>
    </p:spTree>
    <p:extLst>
      <p:ext uri="{BB962C8B-B14F-4D97-AF65-F5344CB8AC3E}">
        <p14:creationId xmlns:p14="http://schemas.microsoft.com/office/powerpoint/2010/main" val="3605826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84638" y="241056"/>
            <a:ext cx="8458200" cy="1239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38000"/>
              </a:lnSpc>
              <a:spcBef>
                <a:spcPct val="50000"/>
              </a:spcBef>
            </a:pPr>
            <a:r>
              <a:rPr lang="zh-CN" altLang="zh-CN" dirty="0"/>
              <a:t>        如图</a:t>
            </a:r>
            <a:r>
              <a:rPr lang="en-US" altLang="zh-CN" dirty="0"/>
              <a:t>2</a:t>
            </a:r>
            <a:r>
              <a:rPr lang="zh-CN" altLang="zh-CN" dirty="0"/>
              <a:t>-11所示，有效选型区为B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C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D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E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B包围的区域， 这个区域再被直线C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F 分为两个分区：C1分区(B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C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F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E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B围成的区域)和C2分区(C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D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F</a:t>
            </a:r>
            <a:r>
              <a:rPr lang="zh-CN" altLang="zh-CN" dirty="0">
                <a:latin typeface="Courier New" panose="02070309020205020404" pitchFamily="49" charset="0"/>
              </a:rPr>
              <a:t>—</a:t>
            </a:r>
            <a:r>
              <a:rPr lang="zh-CN" altLang="zh-CN" dirty="0"/>
              <a:t>C围成的区域)。若事先确定各条直线的数学模型如下： </a:t>
            </a:r>
          </a:p>
        </p:txBody>
      </p:sp>
      <p:pic>
        <p:nvPicPr>
          <p:cNvPr id="3" name="Picture 3" descr="D:\待加工书稿\计算机辅助机械设计 秦汝明wp050413\adb\5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84" y="1693985"/>
            <a:ext cx="7315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40222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81000" y="609600"/>
            <a:ext cx="8437685" cy="4760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8000"/>
              </a:lnSpc>
            </a:pPr>
            <a:r>
              <a:rPr lang="zh-CN" altLang="zh-CN" sz="2400" dirty="0"/>
              <a:t>B</a:t>
            </a:r>
            <a:r>
              <a:rPr lang="zh-CN" altLang="zh-CN" sz="2400" dirty="0">
                <a:latin typeface="Courier New" panose="02070309020205020404" pitchFamily="49" charset="0"/>
              </a:rPr>
              <a:t>—</a:t>
            </a:r>
            <a:r>
              <a:rPr lang="zh-CN" altLang="zh-CN" sz="2400" dirty="0"/>
              <a:t>C线的数学模型为    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		n1</a:t>
            </a:r>
            <a:r>
              <a:rPr lang="zh-CN" altLang="zh-CN" sz="2400" baseline="-25000" dirty="0"/>
              <a:t>BC</a:t>
            </a:r>
            <a:r>
              <a:rPr lang="zh-CN" altLang="zh-CN" sz="2400" dirty="0"/>
              <a:t> = 29.442 49 × pd</a:t>
            </a:r>
            <a:r>
              <a:rPr lang="zh-CN" altLang="zh-CN" sz="2400" baseline="30000" dirty="0"/>
              <a:t>1.162 165</a:t>
            </a:r>
            <a:r>
              <a:rPr lang="zh-CN" altLang="zh-CN" sz="2400" dirty="0"/>
              <a:t>             （5-1）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D</a:t>
            </a:r>
            <a:r>
              <a:rPr lang="zh-CN" altLang="zh-CN" sz="2400" dirty="0">
                <a:latin typeface="Courier New" panose="02070309020205020404" pitchFamily="49" charset="0"/>
              </a:rPr>
              <a:t>—</a:t>
            </a:r>
            <a:r>
              <a:rPr lang="zh-CN" altLang="zh-CN" sz="2400" dirty="0"/>
              <a:t>E线的数学模型为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     		n1</a:t>
            </a:r>
            <a:r>
              <a:rPr lang="zh-CN" altLang="zh-CN" sz="2400" baseline="-25000" dirty="0"/>
              <a:t>DE</a:t>
            </a:r>
            <a:r>
              <a:rPr lang="zh-CN" altLang="zh-CN" sz="2400" dirty="0"/>
              <a:t> = 7.639 71 × pd</a:t>
            </a:r>
            <a:r>
              <a:rPr lang="zh-CN" altLang="zh-CN" sz="2400" baseline="30000" dirty="0"/>
              <a:t>1.211 96</a:t>
            </a:r>
            <a:r>
              <a:rPr lang="zh-CN" altLang="zh-CN" sz="2400" dirty="0"/>
              <a:t>                  （5-2）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C</a:t>
            </a:r>
            <a:r>
              <a:rPr lang="zh-CN" altLang="zh-CN" sz="2400" dirty="0">
                <a:latin typeface="Courier New" panose="02070309020205020404" pitchFamily="49" charset="0"/>
              </a:rPr>
              <a:t>—</a:t>
            </a:r>
            <a:r>
              <a:rPr lang="zh-CN" altLang="zh-CN" sz="2400" dirty="0"/>
              <a:t>D线的数学模型为    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		n1</a:t>
            </a:r>
            <a:r>
              <a:rPr lang="zh-CN" altLang="zh-CN" sz="2400" baseline="-25000" dirty="0"/>
              <a:t>CD</a:t>
            </a:r>
            <a:r>
              <a:rPr lang="zh-CN" altLang="zh-CN" sz="2400" dirty="0"/>
              <a:t>= 3905.5 × pd</a:t>
            </a:r>
            <a:r>
              <a:rPr lang="zh-CN" altLang="zh-CN" sz="2400" baseline="30000" dirty="0"/>
              <a:t>-0.5078 </a:t>
            </a:r>
            <a:r>
              <a:rPr lang="zh-CN" altLang="zh-CN" sz="2400" dirty="0"/>
              <a:t>		    (5-3)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其中，交点C的横坐标为20 kW； 交点D的横坐标为42 kW。</a:t>
            </a:r>
          </a:p>
          <a:p>
            <a:pPr>
              <a:lnSpc>
                <a:spcPct val="158000"/>
              </a:lnSpc>
            </a:pPr>
            <a:r>
              <a:rPr lang="zh-CN" altLang="zh-CN" sz="2400" dirty="0"/>
              <a:t>设设计功率为spd(kW)， 小带轮转速为sn1(转/分)。 </a:t>
            </a:r>
          </a:p>
        </p:txBody>
      </p:sp>
    </p:spTree>
    <p:extLst>
      <p:ext uri="{BB962C8B-B14F-4D97-AF65-F5344CB8AC3E}">
        <p14:creationId xmlns:p14="http://schemas.microsoft.com/office/powerpoint/2010/main" val="2738662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6522" y="295398"/>
            <a:ext cx="840544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分别计算出n1</a:t>
            </a:r>
            <a:r>
              <a:rPr lang="zh-CN" altLang="zh-CN" baseline="-25000" dirty="0"/>
              <a:t>BC</a:t>
            </a:r>
            <a:r>
              <a:rPr lang="zh-CN" altLang="zh-CN" dirty="0"/>
              <a:t>、 n1</a:t>
            </a:r>
            <a:r>
              <a:rPr lang="zh-CN" altLang="zh-CN" baseline="-25000" dirty="0"/>
              <a:t>DE</a:t>
            </a:r>
            <a:r>
              <a:rPr lang="zh-CN" altLang="zh-CN" dirty="0"/>
              <a:t>、n1</a:t>
            </a:r>
            <a:r>
              <a:rPr lang="zh-CN" altLang="zh-CN" baseline="-25000" dirty="0"/>
              <a:t>CD</a:t>
            </a:r>
            <a:r>
              <a:rPr lang="zh-CN" altLang="zh-CN" dirty="0"/>
              <a:t>（相对应的坐标点见图中M1、M2、M3），可得以下判断： 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        (1) 如果n1</a:t>
            </a:r>
            <a:r>
              <a:rPr lang="zh-CN" altLang="zh-CN" baseline="-25000" dirty="0"/>
              <a:t>DE</a:t>
            </a:r>
            <a:r>
              <a:rPr lang="zh-CN" altLang="zh-CN" dirty="0"/>
              <a:t>≤sn1≤n1</a:t>
            </a:r>
            <a:r>
              <a:rPr lang="zh-CN" altLang="zh-CN" baseline="-25000" dirty="0"/>
              <a:t>BC</a:t>
            </a:r>
            <a:r>
              <a:rPr lang="zh-CN" altLang="zh-CN" dirty="0"/>
              <a:t>且spd≤20， 则选型点d一定落在C1区内； </a:t>
            </a: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zh-CN" dirty="0"/>
              <a:t>        (2) 如果n1</a:t>
            </a:r>
            <a:r>
              <a:rPr lang="zh-CN" altLang="zh-CN" baseline="-25000" dirty="0"/>
              <a:t>DE</a:t>
            </a:r>
            <a:r>
              <a:rPr lang="zh-CN" altLang="zh-CN" dirty="0"/>
              <a:t>≤sn1≤n1</a:t>
            </a:r>
            <a:r>
              <a:rPr lang="zh-CN" altLang="zh-CN" baseline="-25000" dirty="0"/>
              <a:t>CD</a:t>
            </a:r>
            <a:r>
              <a:rPr lang="zh-CN" altLang="zh-CN" dirty="0"/>
              <a:t>且20≤spd≤42， 则选型点d一定落在C2区内。 </a:t>
            </a:r>
          </a:p>
        </p:txBody>
      </p:sp>
      <p:pic>
        <p:nvPicPr>
          <p:cNvPr id="3" name="Picture 3" descr="D:\待加工书稿\计算机辅助机械设计 秦汝明wp050413\adb\5-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761" y="2535117"/>
            <a:ext cx="6304083" cy="420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05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一维非函数表处理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非函数数表的处理</a:t>
            </a:r>
          </a:p>
        </p:txBody>
      </p:sp>
    </p:spTree>
    <p:extLst>
      <p:ext uri="{BB962C8B-B14F-4D97-AF65-F5344CB8AC3E}">
        <p14:creationId xmlns:p14="http://schemas.microsoft.com/office/powerpoint/2010/main" val="1108617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Js</a:t>
            </a:r>
            <a:r>
              <a:rPr lang="zh-CN" altLang="en-US" dirty="0"/>
              <a:t>中对数据的存储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28650" y="1602377"/>
            <a:ext cx="788670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//</a:t>
            </a:r>
            <a:r>
              <a:rPr lang="zh-CN" altLang="en-US" dirty="0">
                <a:latin typeface="Consolas" panose="020B0609020204030204" pitchFamily="49" charset="0"/>
              </a:rPr>
              <a:t>书中表</a:t>
            </a:r>
            <a:r>
              <a:rPr lang="en-US" altLang="zh-CN" dirty="0">
                <a:latin typeface="Consolas" panose="020B0609020204030204" pitchFamily="49" charset="0"/>
              </a:rPr>
              <a:t>2-1</a:t>
            </a:r>
            <a:r>
              <a:rPr lang="zh-CN" altLang="en-US" dirty="0">
                <a:latin typeface="Consolas" panose="020B0609020204030204" pitchFamily="49" charset="0"/>
              </a:rPr>
              <a:t>的数据存储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data = [ 6, 8, 10, 12, 14, 16, 18, 20, 22, 25, 28, 32, 36, 40, 45, 50, 56, 63, 70, 80, 90, 100, 110, 125, 140, 160, 180, 200, 220, 250, 280, 320, 360, 400, 450, 500 ];</a:t>
            </a:r>
          </a:p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2514" y="3018918"/>
            <a:ext cx="79928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data</a:t>
            </a:r>
            <a:r>
              <a:rPr lang="zh-CN" altLang="en-US" dirty="0">
                <a:latin typeface="Consolas" panose="020B0609020204030204" pitchFamily="49" charset="0"/>
              </a:rPr>
              <a:t>是一个数组：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可以用</a:t>
            </a:r>
            <a:r>
              <a:rPr lang="en-US" altLang="zh-CN" dirty="0" err="1">
                <a:latin typeface="Consolas" panose="020B0609020204030204" pitchFamily="49" charset="0"/>
              </a:rPr>
              <a:t>data.length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zh-CN" altLang="en-US" dirty="0">
                <a:latin typeface="Consolas" panose="020B0609020204030204" pitchFamily="49" charset="0"/>
              </a:rPr>
              <a:t>来得到数组中元素的数目，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zh-CN" altLang="en-US" dirty="0">
                <a:latin typeface="Consolas" panose="020B0609020204030204" pitchFamily="49" charset="0"/>
              </a:rPr>
              <a:t>用</a:t>
            </a:r>
            <a:r>
              <a:rPr lang="en-US" altLang="zh-CN" dirty="0">
                <a:latin typeface="Consolas" panose="020B0609020204030204" pitchFamily="49" charset="0"/>
              </a:rPr>
              <a:t>data[</a:t>
            </a:r>
            <a:r>
              <a:rPr lang="zh-CN" altLang="en-US" dirty="0">
                <a:latin typeface="Consolas" panose="020B0609020204030204" pitchFamily="49" charset="0"/>
              </a:rPr>
              <a:t>序号</a:t>
            </a:r>
            <a:r>
              <a:rPr lang="en-US" altLang="zh-CN" dirty="0">
                <a:latin typeface="Consolas" panose="020B0609020204030204" pitchFamily="49" charset="0"/>
              </a:rPr>
              <a:t>]</a:t>
            </a:r>
            <a:r>
              <a:rPr lang="zh-CN" altLang="en-US" dirty="0">
                <a:latin typeface="Consolas" panose="020B0609020204030204" pitchFamily="49" charset="0"/>
              </a:rPr>
              <a:t>来访问数组中的元素，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data.push</a:t>
            </a:r>
            <a:r>
              <a:rPr lang="en-US" altLang="zh-CN" dirty="0">
                <a:latin typeface="Consolas" panose="020B0609020204030204" pitchFamily="49" charset="0"/>
              </a:rPr>
              <a:t>(x) </a:t>
            </a:r>
            <a:r>
              <a:rPr lang="zh-CN" altLang="en-US" dirty="0">
                <a:latin typeface="Consolas" panose="020B0609020204030204" pitchFamily="49" charset="0"/>
              </a:rPr>
              <a:t>来将一个元素加入到数组的最后，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data.unshift</a:t>
            </a:r>
            <a:r>
              <a:rPr lang="en-US" altLang="zh-CN" dirty="0">
                <a:latin typeface="Consolas" panose="020B0609020204030204" pitchFamily="49" charset="0"/>
              </a:rPr>
              <a:t>(x) </a:t>
            </a:r>
            <a:r>
              <a:rPr lang="zh-CN" altLang="en-US" dirty="0">
                <a:latin typeface="Consolas" panose="020B0609020204030204" pitchFamily="49" charset="0"/>
              </a:rPr>
              <a:t>来将一个元素加入到数组的第一个位置，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x=</a:t>
            </a:r>
            <a:r>
              <a:rPr lang="en-US" altLang="zh-CN" dirty="0" err="1">
                <a:latin typeface="Consolas" panose="020B0609020204030204" pitchFamily="49" charset="0"/>
              </a:rPr>
              <a:t>data.pop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</a:rPr>
              <a:t>将最后一个元素从数组中去除，并将该值赋值给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x=</a:t>
            </a:r>
            <a:r>
              <a:rPr lang="en-US" altLang="zh-CN" dirty="0" err="1">
                <a:latin typeface="Consolas" panose="020B0609020204030204" pitchFamily="49" charset="0"/>
              </a:rPr>
              <a:t>data.shift</a:t>
            </a:r>
            <a:r>
              <a:rPr lang="en-US" altLang="zh-CN" dirty="0">
                <a:latin typeface="Consolas" panose="020B0609020204030204" pitchFamily="49" charset="0"/>
              </a:rPr>
              <a:t>()</a:t>
            </a:r>
            <a:r>
              <a:rPr lang="zh-CN" altLang="en-US" dirty="0">
                <a:latin typeface="Consolas" panose="020B0609020204030204" pitchFamily="49" charset="0"/>
              </a:rPr>
              <a:t>将第一个元素从数组中去除，并将该值赋值给</a:t>
            </a:r>
            <a:r>
              <a:rPr lang="en-US" altLang="zh-CN" dirty="0">
                <a:latin typeface="Consolas" panose="020B0609020204030204" pitchFamily="49" charset="0"/>
              </a:rPr>
              <a:t>x</a:t>
            </a:r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Data.sort</a:t>
            </a:r>
            <a:r>
              <a:rPr lang="en-US" altLang="zh-CN" dirty="0">
                <a:latin typeface="Consolas" panose="020B0609020204030204" pitchFamily="49" charset="0"/>
              </a:rPr>
              <a:t>() </a:t>
            </a:r>
            <a:r>
              <a:rPr lang="zh-CN" altLang="en-US" dirty="0">
                <a:latin typeface="Consolas" panose="020B0609020204030204" pitchFamily="49" charset="0"/>
              </a:rPr>
              <a:t>方法可以将数组排序（缺省是按照字符串顺序排序，即</a:t>
            </a:r>
            <a:r>
              <a:rPr lang="en-US" altLang="zh-CN" dirty="0">
                <a:latin typeface="Consolas" panose="020B0609020204030204" pitchFamily="49" charset="0"/>
              </a:rPr>
              <a:t>’11’ </a:t>
            </a:r>
            <a:r>
              <a:rPr lang="zh-CN" altLang="en-US" dirty="0">
                <a:latin typeface="Consolas" panose="020B0609020204030204" pitchFamily="49" charset="0"/>
              </a:rPr>
              <a:t>排在</a:t>
            </a:r>
            <a:r>
              <a:rPr lang="en-US" altLang="zh-CN" dirty="0">
                <a:latin typeface="Consolas" panose="020B0609020204030204" pitchFamily="49" charset="0"/>
              </a:rPr>
              <a:t>’2’</a:t>
            </a:r>
            <a:r>
              <a:rPr lang="zh-CN" altLang="en-US" dirty="0">
                <a:latin typeface="Consolas" panose="020B0609020204030204" pitchFamily="49" charset="0"/>
              </a:rPr>
              <a:t>之前，如果要对数字排序，可以用下面的程序：</a:t>
            </a:r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var</a:t>
            </a:r>
            <a:r>
              <a:rPr lang="en-US" altLang="zh-CN" dirty="0">
                <a:latin typeface="Consolas" panose="020B0609020204030204" pitchFamily="49" charset="0"/>
              </a:rPr>
              <a:t> d = [10,56, 3, 5, 11, 3, 6.7, -90.6], d1;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d1 = </a:t>
            </a:r>
            <a:r>
              <a:rPr lang="en-US" altLang="zh-CN" dirty="0" err="1">
                <a:latin typeface="Consolas" panose="020B0609020204030204" pitchFamily="49" charset="0"/>
              </a:rPr>
              <a:t>d.slice</a:t>
            </a:r>
            <a:r>
              <a:rPr lang="en-US" altLang="zh-CN" dirty="0">
                <a:latin typeface="Consolas" panose="020B0609020204030204" pitchFamily="49" charset="0"/>
              </a:rPr>
              <a:t>(0); //</a:t>
            </a:r>
            <a:r>
              <a:rPr lang="zh-CN" altLang="en-US" dirty="0">
                <a:latin typeface="Consolas" panose="020B0609020204030204" pitchFamily="49" charset="0"/>
              </a:rPr>
              <a:t>复制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d1.sort(function(</a:t>
            </a:r>
            <a:r>
              <a:rPr lang="en-US" altLang="zh-CN" dirty="0" err="1">
                <a:latin typeface="Consolas" panose="020B0609020204030204" pitchFamily="49" charset="0"/>
              </a:rPr>
              <a:t>a,b</a:t>
            </a:r>
            <a:r>
              <a:rPr lang="en-US" altLang="zh-CN" dirty="0">
                <a:latin typeface="Consolas" panose="020B0609020204030204" pitchFamily="49" charset="0"/>
              </a:rPr>
              <a:t>){ return a-b;});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264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17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38100">
          <a:solidFill>
            <a:srgbClr val="FF0000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noFill/>
        </a:ln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</TotalTime>
  <Words>6209</Words>
  <Application>Microsoft Office PowerPoint</Application>
  <PresentationFormat>全屏显示(4:3)</PresentationFormat>
  <Paragraphs>667</Paragraphs>
  <Slides>76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76</vt:i4>
      </vt:variant>
    </vt:vector>
  </HeadingPairs>
  <TitlesOfParts>
    <vt:vector size="93" baseType="lpstr">
      <vt:lpstr>inherit</vt:lpstr>
      <vt:lpstr>Microsoft Yahei</vt:lpstr>
      <vt:lpstr>等线</vt:lpstr>
      <vt:lpstr>等线 Light</vt:lpstr>
      <vt:lpstr>黑体</vt:lpstr>
      <vt:lpstr>微软雅黑</vt:lpstr>
      <vt:lpstr>Arial</vt:lpstr>
      <vt:lpstr>Calibri</vt:lpstr>
      <vt:lpstr>Calibri Light</vt:lpstr>
      <vt:lpstr>Cambria Math</vt:lpstr>
      <vt:lpstr>Consolas</vt:lpstr>
      <vt:lpstr>Courier New</vt:lpstr>
      <vt:lpstr>Verdana</vt:lpstr>
      <vt:lpstr>Wingdings</vt:lpstr>
      <vt:lpstr>Office 主题​​</vt:lpstr>
      <vt:lpstr>Microsoft 公式 3.0</vt:lpstr>
      <vt:lpstr>Bitmap Image</vt:lpstr>
      <vt:lpstr>计算机辅助机械设计</vt:lpstr>
      <vt:lpstr>常见问题的处理</vt:lpstr>
      <vt:lpstr>JavaScript Math 对象</vt:lpstr>
      <vt:lpstr>PowerPoint 演示文稿</vt:lpstr>
      <vt:lpstr>PowerPoint 演示文稿</vt:lpstr>
      <vt:lpstr>PowerPoint 演示文稿</vt:lpstr>
      <vt:lpstr>PowerPoint 演示文稿</vt:lpstr>
      <vt:lpstr>一维非函数表处理</vt:lpstr>
      <vt:lpstr>Js中对数据的存储</vt:lpstr>
      <vt:lpstr>JS中对一维数组的遍历</vt:lpstr>
      <vt:lpstr>JS中对数值数组进行排序</vt:lpstr>
      <vt:lpstr>单行表非函数规则表处理</vt:lpstr>
      <vt:lpstr>例2-1 标准平键长度查询</vt:lpstr>
      <vt:lpstr>流程：</vt:lpstr>
      <vt:lpstr>PowerPoint 演示文稿</vt:lpstr>
      <vt:lpstr>PowerPoint 演示文稿</vt:lpstr>
      <vt:lpstr>PowerPoint 演示文稿</vt:lpstr>
      <vt:lpstr>一维多行非函数表</vt:lpstr>
      <vt:lpstr>JS中对多行元素的处理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二维非函数数表</vt:lpstr>
      <vt:lpstr>js保存二维数据</vt:lpstr>
      <vt:lpstr>PowerPoint 演示文稿</vt:lpstr>
      <vt:lpstr>PowerPoint 演示文稿</vt:lpstr>
      <vt:lpstr>PowerPoint 演示文稿</vt:lpstr>
      <vt:lpstr>PowerPoint 演示文稿</vt:lpstr>
      <vt:lpstr>JS对非函数不规则表的处理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数据保存在文件中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函数表的处理</vt:lpstr>
      <vt:lpstr>1. 线性插值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2.3  曲线拟合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dc lin</dc:creator>
  <cp:lastModifiedBy>dc lin</cp:lastModifiedBy>
  <cp:revision>75</cp:revision>
  <dcterms:created xsi:type="dcterms:W3CDTF">2016-09-07T04:54:16Z</dcterms:created>
  <dcterms:modified xsi:type="dcterms:W3CDTF">2016-09-26T06:07:41Z</dcterms:modified>
</cp:coreProperties>
</file>